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6" r:id="rId11"/>
    <p:sldId id="267" r:id="rId12"/>
    <p:sldId id="301" r:id="rId13"/>
    <p:sldId id="268" r:id="rId14"/>
    <p:sldId id="269" r:id="rId15"/>
    <p:sldId id="270" r:id="rId16"/>
    <p:sldId id="271" r:id="rId17"/>
    <p:sldId id="272" r:id="rId18"/>
    <p:sldId id="273" r:id="rId19"/>
    <p:sldId id="274" r:id="rId20"/>
    <p:sldId id="275" r:id="rId21"/>
    <p:sldId id="277" r:id="rId22"/>
    <p:sldId id="279" r:id="rId23"/>
    <p:sldId id="280" r:id="rId24"/>
    <p:sldId id="276" r:id="rId25"/>
    <p:sldId id="281" r:id="rId26"/>
    <p:sldId id="282" r:id="rId27"/>
    <p:sldId id="285" r:id="rId28"/>
    <p:sldId id="288" r:id="rId29"/>
    <p:sldId id="289" r:id="rId30"/>
    <p:sldId id="286" r:id="rId31"/>
    <p:sldId id="290" r:id="rId32"/>
    <p:sldId id="291" r:id="rId33"/>
    <p:sldId id="292" r:id="rId34"/>
    <p:sldId id="293" r:id="rId35"/>
    <p:sldId id="294" r:id="rId36"/>
    <p:sldId id="295" r:id="rId37"/>
    <p:sldId id="296" r:id="rId38"/>
    <p:sldId id="298" r:id="rId39"/>
    <p:sldId id="297" r:id="rId40"/>
    <p:sldId id="299" r:id="rId41"/>
    <p:sldId id="300" r:id="rId42"/>
    <p:sldId id="302" r:id="rId43"/>
    <p:sldId id="303" r:id="rId44"/>
    <p:sldId id="304" r:id="rId45"/>
    <p:sldId id="317" r:id="rId46"/>
    <p:sldId id="306" r:id="rId47"/>
    <p:sldId id="314" r:id="rId48"/>
    <p:sldId id="305" r:id="rId49"/>
    <p:sldId id="312" r:id="rId50"/>
    <p:sldId id="308" r:id="rId51"/>
    <p:sldId id="307" r:id="rId52"/>
    <p:sldId id="315" r:id="rId53"/>
    <p:sldId id="309" r:id="rId54"/>
    <p:sldId id="310" r:id="rId55"/>
    <p:sldId id="311" r:id="rId56"/>
    <p:sldId id="313" r:id="rId57"/>
    <p:sldId id="318" r:id="rId58"/>
    <p:sldId id="319" r:id="rId59"/>
    <p:sldId id="320" r:id="rId60"/>
    <p:sldId id="316" r:id="rId61"/>
    <p:sldId id="321" r:id="rId62"/>
    <p:sldId id="324" r:id="rId63"/>
    <p:sldId id="322" r:id="rId64"/>
    <p:sldId id="323" r:id="rId65"/>
    <p:sldId id="325" r:id="rId66"/>
    <p:sldId id="326" r:id="rId67"/>
    <p:sldId id="677" r:id="rId68"/>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26FDC"/>
    <a:srgbClr val="D86ECC"/>
    <a:srgbClr val="3E00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8"/>
    <p:restoredTop sz="94673"/>
  </p:normalViewPr>
  <p:slideViewPr>
    <p:cSldViewPr snapToGrid="0">
      <p:cViewPr varScale="1">
        <p:scale>
          <a:sx n="120" d="100"/>
          <a:sy n="120" d="100"/>
        </p:scale>
        <p:origin x="216"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2D60D-CA2F-7F4D-BB81-E427556A324F}" type="datetimeFigureOut">
              <a:rPr lang="en-DK" smtClean="0"/>
              <a:t>01/08/2025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35CF0-2BE4-AE4E-8498-E7D747566432}" type="slidenum">
              <a:rPr lang="en-DK" smtClean="0"/>
              <a:t>‹#›</a:t>
            </a:fld>
            <a:endParaRPr lang="en-DK"/>
          </a:p>
        </p:txBody>
      </p:sp>
    </p:spTree>
    <p:extLst>
      <p:ext uri="{BB962C8B-B14F-4D97-AF65-F5344CB8AC3E}">
        <p14:creationId xmlns:p14="http://schemas.microsoft.com/office/powerpoint/2010/main" val="2747701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32</a:t>
            </a:fld>
            <a:endParaRPr lang="en-DK"/>
          </a:p>
        </p:txBody>
      </p:sp>
    </p:spTree>
    <p:extLst>
      <p:ext uri="{BB962C8B-B14F-4D97-AF65-F5344CB8AC3E}">
        <p14:creationId xmlns:p14="http://schemas.microsoft.com/office/powerpoint/2010/main" val="41960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6056E6-D31B-42F1-9695-1CED48CF552D}"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ABEB9-FC50-BB92-835A-EDC2927FE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CF73C-7771-522B-F45D-9995D42C88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FE03D0-B195-3905-4B52-F91ECF5A7D66}"/>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E6D349CF-5208-0317-6660-7C2521147988}"/>
              </a:ext>
            </a:extLst>
          </p:cNvPr>
          <p:cNvSpPr>
            <a:spLocks noGrp="1"/>
          </p:cNvSpPr>
          <p:nvPr>
            <p:ph type="sldNum" sz="quarter" idx="5"/>
          </p:nvPr>
        </p:nvSpPr>
        <p:spPr/>
        <p:txBody>
          <a:bodyPr/>
          <a:lstStyle/>
          <a:p>
            <a:fld id="{A7B35CF0-2BE4-AE4E-8498-E7D747566432}" type="slidenum">
              <a:rPr lang="en-DK" smtClean="0"/>
              <a:t>36</a:t>
            </a:fld>
            <a:endParaRPr lang="en-DK"/>
          </a:p>
        </p:txBody>
      </p:sp>
    </p:spTree>
    <p:extLst>
      <p:ext uri="{BB962C8B-B14F-4D97-AF65-F5344CB8AC3E}">
        <p14:creationId xmlns:p14="http://schemas.microsoft.com/office/powerpoint/2010/main" val="3359701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40</a:t>
            </a:fld>
            <a:endParaRPr lang="en-DK"/>
          </a:p>
        </p:txBody>
      </p:sp>
    </p:spTree>
    <p:extLst>
      <p:ext uri="{BB962C8B-B14F-4D97-AF65-F5344CB8AC3E}">
        <p14:creationId xmlns:p14="http://schemas.microsoft.com/office/powerpoint/2010/main" val="3859173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42</a:t>
            </a:fld>
            <a:endParaRPr lang="en-DK"/>
          </a:p>
        </p:txBody>
      </p:sp>
    </p:spTree>
    <p:extLst>
      <p:ext uri="{BB962C8B-B14F-4D97-AF65-F5344CB8AC3E}">
        <p14:creationId xmlns:p14="http://schemas.microsoft.com/office/powerpoint/2010/main" val="1965616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If you need to plot it to tell if two representations are the same, then they are terrible representations.</a:t>
            </a:r>
          </a:p>
        </p:txBody>
      </p:sp>
      <p:sp>
        <p:nvSpPr>
          <p:cNvPr id="4" name="Slide Number Placeholder 3"/>
          <p:cNvSpPr>
            <a:spLocks noGrp="1"/>
          </p:cNvSpPr>
          <p:nvPr>
            <p:ph type="sldNum" sz="quarter" idx="5"/>
          </p:nvPr>
        </p:nvSpPr>
        <p:spPr/>
        <p:txBody>
          <a:bodyPr/>
          <a:lstStyle/>
          <a:p>
            <a:fld id="{A7B35CF0-2BE4-AE4E-8498-E7D747566432}" type="slidenum">
              <a:rPr lang="en-DK" smtClean="0"/>
              <a:t>50</a:t>
            </a:fld>
            <a:endParaRPr lang="en-DK"/>
          </a:p>
        </p:txBody>
      </p:sp>
    </p:spTree>
    <p:extLst>
      <p:ext uri="{BB962C8B-B14F-4D97-AF65-F5344CB8AC3E}">
        <p14:creationId xmlns:p14="http://schemas.microsoft.com/office/powerpoint/2010/main" val="4021191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53</a:t>
            </a:fld>
            <a:endParaRPr lang="en-DK"/>
          </a:p>
        </p:txBody>
      </p:sp>
    </p:spTree>
    <p:extLst>
      <p:ext uri="{BB962C8B-B14F-4D97-AF65-F5344CB8AC3E}">
        <p14:creationId xmlns:p14="http://schemas.microsoft.com/office/powerpoint/2010/main" val="35628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8F2D6-3713-B5C5-4775-CA7F9E7ED9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6D554-5D8E-AD6E-D89D-07392C4B5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085FCC-5907-8350-40FD-53F2BF6F9765}"/>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143333E6-6357-A6B4-684A-10E8D466D0CF}"/>
              </a:ext>
            </a:extLst>
          </p:cNvPr>
          <p:cNvSpPr>
            <a:spLocks noGrp="1"/>
          </p:cNvSpPr>
          <p:nvPr>
            <p:ph type="sldNum" sz="quarter" idx="5"/>
          </p:nvPr>
        </p:nvSpPr>
        <p:spPr/>
        <p:txBody>
          <a:bodyPr/>
          <a:lstStyle/>
          <a:p>
            <a:fld id="{A7B35CF0-2BE4-AE4E-8498-E7D747566432}" type="slidenum">
              <a:rPr lang="en-DK" smtClean="0"/>
              <a:t>54</a:t>
            </a:fld>
            <a:endParaRPr lang="en-DK"/>
          </a:p>
        </p:txBody>
      </p:sp>
    </p:spTree>
    <p:extLst>
      <p:ext uri="{BB962C8B-B14F-4D97-AF65-F5344CB8AC3E}">
        <p14:creationId xmlns:p14="http://schemas.microsoft.com/office/powerpoint/2010/main" val="1473848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25014-84D8-1344-F550-2A73C2F21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13533-A963-3A6F-2D8D-DC6DD3E24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E859A-2C30-5655-6B86-DD32B7EB34CB}"/>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BBFB7725-B248-2293-7D1C-DB629B2EA243}"/>
              </a:ext>
            </a:extLst>
          </p:cNvPr>
          <p:cNvSpPr>
            <a:spLocks noGrp="1"/>
          </p:cNvSpPr>
          <p:nvPr>
            <p:ph type="sldNum" sz="quarter" idx="5"/>
          </p:nvPr>
        </p:nvSpPr>
        <p:spPr/>
        <p:txBody>
          <a:bodyPr/>
          <a:lstStyle/>
          <a:p>
            <a:fld id="{A7B35CF0-2BE4-AE4E-8498-E7D747566432}" type="slidenum">
              <a:rPr lang="en-DK" smtClean="0"/>
              <a:t>55</a:t>
            </a:fld>
            <a:endParaRPr lang="en-DK"/>
          </a:p>
        </p:txBody>
      </p:sp>
    </p:spTree>
    <p:extLst>
      <p:ext uri="{BB962C8B-B14F-4D97-AF65-F5344CB8AC3E}">
        <p14:creationId xmlns:p14="http://schemas.microsoft.com/office/powerpoint/2010/main" val="2165280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58</a:t>
            </a:fld>
            <a:endParaRPr lang="en-DK"/>
          </a:p>
        </p:txBody>
      </p:sp>
    </p:spTree>
    <p:extLst>
      <p:ext uri="{BB962C8B-B14F-4D97-AF65-F5344CB8AC3E}">
        <p14:creationId xmlns:p14="http://schemas.microsoft.com/office/powerpoint/2010/main" val="330979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8207-1C42-3515-2B4E-B341FEB3892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2C2C3C4D-2830-E9FD-451E-B5FBAA4D8C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21647D6D-6332-7D42-395A-3BE9D2B6CC4E}"/>
              </a:ext>
            </a:extLst>
          </p:cNvPr>
          <p:cNvSpPr>
            <a:spLocks noGrp="1"/>
          </p:cNvSpPr>
          <p:nvPr>
            <p:ph type="dt" sz="half" idx="10"/>
          </p:nvPr>
        </p:nvSpPr>
        <p:spPr/>
        <p:txBody>
          <a:bodyPr/>
          <a:lstStyle/>
          <a:p>
            <a:fld id="{19675341-B5B6-0043-BF4F-0A6C0A65B1D0}" type="datetime1">
              <a:rPr lang="da-DK" smtClean="0"/>
              <a:t>01.08.2025</a:t>
            </a:fld>
            <a:endParaRPr lang="en-DK"/>
          </a:p>
        </p:txBody>
      </p:sp>
      <p:sp>
        <p:nvSpPr>
          <p:cNvPr id="5" name="Footer Placeholder 4">
            <a:extLst>
              <a:ext uri="{FF2B5EF4-FFF2-40B4-BE49-F238E27FC236}">
                <a16:creationId xmlns:a16="http://schemas.microsoft.com/office/drawing/2014/main" id="{77BFFD48-5879-8D76-CF48-D34FB02989B2}"/>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3FAD8697-3175-000B-6705-A9223356EAEF}"/>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5205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1D28-2C50-5CD8-262B-6A5BE731FDBB}"/>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5747F701-9CE8-ACF8-51D1-F28DCC2FFE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EF4892F-99EF-B8EF-261B-AEB8E4B4156D}"/>
              </a:ext>
            </a:extLst>
          </p:cNvPr>
          <p:cNvSpPr>
            <a:spLocks noGrp="1"/>
          </p:cNvSpPr>
          <p:nvPr>
            <p:ph type="dt" sz="half" idx="10"/>
          </p:nvPr>
        </p:nvSpPr>
        <p:spPr/>
        <p:txBody>
          <a:bodyPr/>
          <a:lstStyle/>
          <a:p>
            <a:fld id="{5CA2C003-F5B3-8645-B3A2-82E056EF7660}" type="datetime1">
              <a:rPr lang="da-DK" smtClean="0"/>
              <a:t>01.08.2025</a:t>
            </a:fld>
            <a:endParaRPr lang="en-DK"/>
          </a:p>
        </p:txBody>
      </p:sp>
      <p:sp>
        <p:nvSpPr>
          <p:cNvPr id="5" name="Footer Placeholder 4">
            <a:extLst>
              <a:ext uri="{FF2B5EF4-FFF2-40B4-BE49-F238E27FC236}">
                <a16:creationId xmlns:a16="http://schemas.microsoft.com/office/drawing/2014/main" id="{B64DC5C5-0E49-4834-F29B-6ECE60C4114C}"/>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95C958A1-DFC8-BB51-5DB9-4C3E81482DD3}"/>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59568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389CF7-DDB8-FAB4-1EC1-D6C41E3E4F2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6AD265F-3C75-3F98-51EE-69FD321217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5BA7569-AFDF-6F12-43C6-B509A7198F75}"/>
              </a:ext>
            </a:extLst>
          </p:cNvPr>
          <p:cNvSpPr>
            <a:spLocks noGrp="1"/>
          </p:cNvSpPr>
          <p:nvPr>
            <p:ph type="dt" sz="half" idx="10"/>
          </p:nvPr>
        </p:nvSpPr>
        <p:spPr/>
        <p:txBody>
          <a:bodyPr/>
          <a:lstStyle/>
          <a:p>
            <a:fld id="{3886851D-EBD2-F343-BCBC-0326DA9B4D39}" type="datetime1">
              <a:rPr lang="da-DK" smtClean="0"/>
              <a:t>01.08.2025</a:t>
            </a:fld>
            <a:endParaRPr lang="en-DK"/>
          </a:p>
        </p:txBody>
      </p:sp>
      <p:sp>
        <p:nvSpPr>
          <p:cNvPr id="5" name="Footer Placeholder 4">
            <a:extLst>
              <a:ext uri="{FF2B5EF4-FFF2-40B4-BE49-F238E27FC236}">
                <a16:creationId xmlns:a16="http://schemas.microsoft.com/office/drawing/2014/main" id="{E8F912A8-A18B-958F-078F-BAA40F1F8FD0}"/>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9AFE550D-A8FD-58CC-0122-DA95EC986612}"/>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639786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33C2-57E5-F819-AFDC-F42607248F4E}"/>
              </a:ext>
            </a:extLst>
          </p:cNvPr>
          <p:cNvSpPr>
            <a:spLocks noGrp="1"/>
          </p:cNvSpPr>
          <p:nvPr>
            <p:ph type="title"/>
          </p:nvPr>
        </p:nvSpPr>
        <p:spPr/>
        <p:txBody>
          <a:body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8CC48C1F-D6EC-2FDA-20F4-C5D4CA44A77D}"/>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Date Placeholder 3">
            <a:extLst>
              <a:ext uri="{FF2B5EF4-FFF2-40B4-BE49-F238E27FC236}">
                <a16:creationId xmlns:a16="http://schemas.microsoft.com/office/drawing/2014/main" id="{062CEA4B-2032-7F3B-8B29-CDECF9D49038}"/>
              </a:ext>
            </a:extLst>
          </p:cNvPr>
          <p:cNvSpPr>
            <a:spLocks noGrp="1"/>
          </p:cNvSpPr>
          <p:nvPr>
            <p:ph type="dt" sz="half" idx="10"/>
          </p:nvPr>
        </p:nvSpPr>
        <p:spPr/>
        <p:txBody>
          <a:bodyPr/>
          <a:lstStyle/>
          <a:p>
            <a:fld id="{70A9B505-03CF-2047-846D-47BB49B45EA4}" type="datetime1">
              <a:rPr lang="da-DK" smtClean="0"/>
              <a:t>01.08.2025</a:t>
            </a:fld>
            <a:endParaRPr lang="en-DK"/>
          </a:p>
        </p:txBody>
      </p:sp>
      <p:sp>
        <p:nvSpPr>
          <p:cNvPr id="5" name="Footer Placeholder 4">
            <a:extLst>
              <a:ext uri="{FF2B5EF4-FFF2-40B4-BE49-F238E27FC236}">
                <a16:creationId xmlns:a16="http://schemas.microsoft.com/office/drawing/2014/main" id="{FAD9EDCA-1EFF-4FD3-9EAF-394D267CDDB1}"/>
              </a:ext>
            </a:extLst>
          </p:cNvPr>
          <p:cNvSpPr>
            <a:spLocks noGrp="1"/>
          </p:cNvSpPr>
          <p:nvPr>
            <p:ph type="ftr" sz="quarter" idx="11"/>
          </p:nvPr>
        </p:nvSpPr>
        <p:spPr/>
        <p:txBody>
          <a:bodyPr/>
          <a:lstStyle/>
          <a:p>
            <a:r>
              <a:rPr lang="en-GB"/>
              <a:t>Nanospace 2025</a:t>
            </a:r>
            <a:endParaRPr lang="en-DK" dirty="0"/>
          </a:p>
        </p:txBody>
      </p:sp>
      <p:sp>
        <p:nvSpPr>
          <p:cNvPr id="6" name="Slide Number Placeholder 5">
            <a:extLst>
              <a:ext uri="{FF2B5EF4-FFF2-40B4-BE49-F238E27FC236}">
                <a16:creationId xmlns:a16="http://schemas.microsoft.com/office/drawing/2014/main" id="{0DD85BD6-E254-64C1-B55F-D1359465552D}"/>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73459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8153-B193-EC6C-EAD0-C2CD561D26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C2DCD547-EAFC-B330-953B-5FDE5BD92B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89461F8-28D4-6634-8B54-D1BE5BDB05C9}"/>
              </a:ext>
            </a:extLst>
          </p:cNvPr>
          <p:cNvSpPr>
            <a:spLocks noGrp="1"/>
          </p:cNvSpPr>
          <p:nvPr>
            <p:ph type="dt" sz="half" idx="10"/>
          </p:nvPr>
        </p:nvSpPr>
        <p:spPr/>
        <p:txBody>
          <a:bodyPr/>
          <a:lstStyle/>
          <a:p>
            <a:fld id="{865D715A-E628-B242-9A3C-FF2642A2B826}" type="datetime1">
              <a:rPr lang="da-DK" smtClean="0"/>
              <a:t>01.08.2025</a:t>
            </a:fld>
            <a:endParaRPr lang="en-DK"/>
          </a:p>
        </p:txBody>
      </p:sp>
      <p:sp>
        <p:nvSpPr>
          <p:cNvPr id="5" name="Footer Placeholder 4">
            <a:extLst>
              <a:ext uri="{FF2B5EF4-FFF2-40B4-BE49-F238E27FC236}">
                <a16:creationId xmlns:a16="http://schemas.microsoft.com/office/drawing/2014/main" id="{D843A088-440F-973A-DC8D-29A5DAFC3C2A}"/>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18370F3D-959C-EE58-4E50-3FEA4C0825E8}"/>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2277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F084-B8AA-B2A8-D3E9-AD90F148E8B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78D37E6E-1B44-6E36-9C83-0CD620954A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93BA11E4-C0C9-441A-941C-8568FDF004B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88BC623-457A-95E2-2C29-EA29F1A54931}"/>
              </a:ext>
            </a:extLst>
          </p:cNvPr>
          <p:cNvSpPr>
            <a:spLocks noGrp="1"/>
          </p:cNvSpPr>
          <p:nvPr>
            <p:ph type="dt" sz="half" idx="10"/>
          </p:nvPr>
        </p:nvSpPr>
        <p:spPr/>
        <p:txBody>
          <a:bodyPr/>
          <a:lstStyle/>
          <a:p>
            <a:fld id="{32676E33-E33A-DF4F-BA39-59FA135D7E21}" type="datetime1">
              <a:rPr lang="da-DK" smtClean="0"/>
              <a:t>01.08.2025</a:t>
            </a:fld>
            <a:endParaRPr lang="en-DK"/>
          </a:p>
        </p:txBody>
      </p:sp>
      <p:sp>
        <p:nvSpPr>
          <p:cNvPr id="6" name="Footer Placeholder 5">
            <a:extLst>
              <a:ext uri="{FF2B5EF4-FFF2-40B4-BE49-F238E27FC236}">
                <a16:creationId xmlns:a16="http://schemas.microsoft.com/office/drawing/2014/main" id="{8E3E6A06-4AEA-12A5-4A0E-CA67BF464253}"/>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4E0CFED5-987B-6BA4-814C-62313E918B2B}"/>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021773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AA64-DE71-E612-F450-634E1BFA1064}"/>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C35284F-B34E-3B63-B630-8CFA43CAA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22B2977-4D43-43D3-3223-011FE132BC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08DE89D5-B004-7761-B844-99109A938C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4CBFA88-AEF9-4810-8FF4-1884DE63D04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E24A08F-FA2C-DF77-F7A4-D7FC7AE29728}"/>
              </a:ext>
            </a:extLst>
          </p:cNvPr>
          <p:cNvSpPr>
            <a:spLocks noGrp="1"/>
          </p:cNvSpPr>
          <p:nvPr>
            <p:ph type="dt" sz="half" idx="10"/>
          </p:nvPr>
        </p:nvSpPr>
        <p:spPr/>
        <p:txBody>
          <a:bodyPr/>
          <a:lstStyle/>
          <a:p>
            <a:fld id="{5EDE5877-C319-9E47-8B17-9B80FA974FC7}" type="datetime1">
              <a:rPr lang="da-DK" smtClean="0"/>
              <a:t>01.08.2025</a:t>
            </a:fld>
            <a:endParaRPr lang="en-DK"/>
          </a:p>
        </p:txBody>
      </p:sp>
      <p:sp>
        <p:nvSpPr>
          <p:cNvPr id="8" name="Footer Placeholder 7">
            <a:extLst>
              <a:ext uri="{FF2B5EF4-FFF2-40B4-BE49-F238E27FC236}">
                <a16:creationId xmlns:a16="http://schemas.microsoft.com/office/drawing/2014/main" id="{A3381431-4E27-A754-998D-D777D40AB477}"/>
              </a:ext>
            </a:extLst>
          </p:cNvPr>
          <p:cNvSpPr>
            <a:spLocks noGrp="1"/>
          </p:cNvSpPr>
          <p:nvPr>
            <p:ph type="ftr" sz="quarter" idx="11"/>
          </p:nvPr>
        </p:nvSpPr>
        <p:spPr/>
        <p:txBody>
          <a:bodyPr/>
          <a:lstStyle/>
          <a:p>
            <a:r>
              <a:rPr lang="en-GB"/>
              <a:t>Nanospace 2025</a:t>
            </a:r>
            <a:endParaRPr lang="en-DK"/>
          </a:p>
        </p:txBody>
      </p:sp>
      <p:sp>
        <p:nvSpPr>
          <p:cNvPr id="9" name="Slide Number Placeholder 8">
            <a:extLst>
              <a:ext uri="{FF2B5EF4-FFF2-40B4-BE49-F238E27FC236}">
                <a16:creationId xmlns:a16="http://schemas.microsoft.com/office/drawing/2014/main" id="{E79ADDBA-EDE1-694E-FF38-F49A9AFF780E}"/>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9969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99A2-4A27-F0FA-44FB-B06D65CBB9F4}"/>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22973212-13B0-977A-6F3A-8F27E583B7F1}"/>
              </a:ext>
            </a:extLst>
          </p:cNvPr>
          <p:cNvSpPr>
            <a:spLocks noGrp="1"/>
          </p:cNvSpPr>
          <p:nvPr>
            <p:ph type="dt" sz="half" idx="10"/>
          </p:nvPr>
        </p:nvSpPr>
        <p:spPr/>
        <p:txBody>
          <a:bodyPr/>
          <a:lstStyle/>
          <a:p>
            <a:fld id="{8B2C62E2-893A-944D-81B6-8D1D708A91A2}" type="datetime1">
              <a:rPr lang="da-DK" smtClean="0"/>
              <a:t>01.08.2025</a:t>
            </a:fld>
            <a:endParaRPr lang="en-DK"/>
          </a:p>
        </p:txBody>
      </p:sp>
      <p:sp>
        <p:nvSpPr>
          <p:cNvPr id="4" name="Footer Placeholder 3">
            <a:extLst>
              <a:ext uri="{FF2B5EF4-FFF2-40B4-BE49-F238E27FC236}">
                <a16:creationId xmlns:a16="http://schemas.microsoft.com/office/drawing/2014/main" id="{9E10E1E7-EF80-5CD0-7C47-173337B2550D}"/>
              </a:ext>
            </a:extLst>
          </p:cNvPr>
          <p:cNvSpPr>
            <a:spLocks noGrp="1"/>
          </p:cNvSpPr>
          <p:nvPr>
            <p:ph type="ftr" sz="quarter" idx="11"/>
          </p:nvPr>
        </p:nvSpPr>
        <p:spPr/>
        <p:txBody>
          <a:bodyPr/>
          <a:lstStyle/>
          <a:p>
            <a:r>
              <a:rPr lang="en-GB"/>
              <a:t>Nanospace 2025</a:t>
            </a:r>
            <a:endParaRPr lang="en-DK"/>
          </a:p>
        </p:txBody>
      </p:sp>
      <p:sp>
        <p:nvSpPr>
          <p:cNvPr id="5" name="Slide Number Placeholder 4">
            <a:extLst>
              <a:ext uri="{FF2B5EF4-FFF2-40B4-BE49-F238E27FC236}">
                <a16:creationId xmlns:a16="http://schemas.microsoft.com/office/drawing/2014/main" id="{7F5F562E-A3DE-D361-E498-F42B7809CCFC}"/>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4802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E69AC7-1416-C2EC-7CDB-8DD5F1AE8FBB}"/>
              </a:ext>
            </a:extLst>
          </p:cNvPr>
          <p:cNvSpPr>
            <a:spLocks noGrp="1"/>
          </p:cNvSpPr>
          <p:nvPr>
            <p:ph type="dt" sz="half" idx="10"/>
          </p:nvPr>
        </p:nvSpPr>
        <p:spPr/>
        <p:txBody>
          <a:bodyPr/>
          <a:lstStyle/>
          <a:p>
            <a:fld id="{6AA694B2-F510-7E47-80BF-B5B60D3127FB}" type="datetime1">
              <a:rPr lang="da-DK" smtClean="0"/>
              <a:t>01.08.2025</a:t>
            </a:fld>
            <a:endParaRPr lang="en-DK"/>
          </a:p>
        </p:txBody>
      </p:sp>
      <p:sp>
        <p:nvSpPr>
          <p:cNvPr id="3" name="Footer Placeholder 2">
            <a:extLst>
              <a:ext uri="{FF2B5EF4-FFF2-40B4-BE49-F238E27FC236}">
                <a16:creationId xmlns:a16="http://schemas.microsoft.com/office/drawing/2014/main" id="{069F54F6-147A-F4EB-44A9-751D03F21A73}"/>
              </a:ext>
            </a:extLst>
          </p:cNvPr>
          <p:cNvSpPr>
            <a:spLocks noGrp="1"/>
          </p:cNvSpPr>
          <p:nvPr>
            <p:ph type="ftr" sz="quarter" idx="11"/>
          </p:nvPr>
        </p:nvSpPr>
        <p:spPr/>
        <p:txBody>
          <a:bodyPr/>
          <a:lstStyle/>
          <a:p>
            <a:r>
              <a:rPr lang="en-GB"/>
              <a:t>Nanospace 2025</a:t>
            </a:r>
            <a:endParaRPr lang="en-DK"/>
          </a:p>
        </p:txBody>
      </p:sp>
      <p:sp>
        <p:nvSpPr>
          <p:cNvPr id="4" name="Slide Number Placeholder 3">
            <a:extLst>
              <a:ext uri="{FF2B5EF4-FFF2-40B4-BE49-F238E27FC236}">
                <a16:creationId xmlns:a16="http://schemas.microsoft.com/office/drawing/2014/main" id="{B914C6FF-0DED-AB61-3820-CADB95EB9CAE}"/>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28959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ACAC-44C8-31E8-7903-2CAADDD6C8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7DB8D9A3-AB4C-31CD-FAEE-D694B509B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E384BC27-A38A-A7BE-1572-34618E4B4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B83AE0-4F2D-E4A5-4815-09A964E76E20}"/>
              </a:ext>
            </a:extLst>
          </p:cNvPr>
          <p:cNvSpPr>
            <a:spLocks noGrp="1"/>
          </p:cNvSpPr>
          <p:nvPr>
            <p:ph type="dt" sz="half" idx="10"/>
          </p:nvPr>
        </p:nvSpPr>
        <p:spPr/>
        <p:txBody>
          <a:bodyPr/>
          <a:lstStyle/>
          <a:p>
            <a:fld id="{DEFBE18A-88FA-164B-8B97-C13B2CDC2A95}" type="datetime1">
              <a:rPr lang="da-DK" smtClean="0"/>
              <a:t>01.08.2025</a:t>
            </a:fld>
            <a:endParaRPr lang="en-DK"/>
          </a:p>
        </p:txBody>
      </p:sp>
      <p:sp>
        <p:nvSpPr>
          <p:cNvPr id="6" name="Footer Placeholder 5">
            <a:extLst>
              <a:ext uri="{FF2B5EF4-FFF2-40B4-BE49-F238E27FC236}">
                <a16:creationId xmlns:a16="http://schemas.microsoft.com/office/drawing/2014/main" id="{BDB3CD74-476E-30DC-281D-AAE823AC14AD}"/>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56B406C0-1CD4-8D17-CAE6-356A555F46A7}"/>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332195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F4D2-AA42-2C55-A997-EA55BAD71D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8B390EA2-F18E-0FD2-01F3-4724A747D7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605B35FB-8C28-F536-6EAA-FC348E0CAC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48F621-92E6-A879-0A58-D181976F6090}"/>
              </a:ext>
            </a:extLst>
          </p:cNvPr>
          <p:cNvSpPr>
            <a:spLocks noGrp="1"/>
          </p:cNvSpPr>
          <p:nvPr>
            <p:ph type="dt" sz="half" idx="10"/>
          </p:nvPr>
        </p:nvSpPr>
        <p:spPr/>
        <p:txBody>
          <a:bodyPr/>
          <a:lstStyle/>
          <a:p>
            <a:fld id="{27AE7128-717F-3743-8779-C91C69A1030A}" type="datetime1">
              <a:rPr lang="da-DK" smtClean="0"/>
              <a:t>01.08.2025</a:t>
            </a:fld>
            <a:endParaRPr lang="en-DK"/>
          </a:p>
        </p:txBody>
      </p:sp>
      <p:sp>
        <p:nvSpPr>
          <p:cNvPr id="6" name="Footer Placeholder 5">
            <a:extLst>
              <a:ext uri="{FF2B5EF4-FFF2-40B4-BE49-F238E27FC236}">
                <a16:creationId xmlns:a16="http://schemas.microsoft.com/office/drawing/2014/main" id="{E96D3DEF-0D12-D2E3-E75E-D127386046D8}"/>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1E83D26B-8309-072E-0EB6-98276AB1E6B6}"/>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31901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25514A-0E9C-FE2B-EB8F-1FA56D2CF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8487273-A25B-E402-916D-32BCBF0862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E8B48CC-6CEE-C8BE-05EE-A65EAD6C75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C6B8B8-FAF2-D540-81AF-5442ACE54391}" type="datetime1">
              <a:rPr lang="da-DK" smtClean="0"/>
              <a:t>01.08.2025</a:t>
            </a:fld>
            <a:endParaRPr lang="en-DK"/>
          </a:p>
        </p:txBody>
      </p:sp>
      <p:sp>
        <p:nvSpPr>
          <p:cNvPr id="5" name="Footer Placeholder 4">
            <a:extLst>
              <a:ext uri="{FF2B5EF4-FFF2-40B4-BE49-F238E27FC236}">
                <a16:creationId xmlns:a16="http://schemas.microsoft.com/office/drawing/2014/main" id="{A2D795E6-7492-BB88-D6A1-9DD21C4DB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Nanospace 2025</a:t>
            </a:r>
            <a:endParaRPr lang="en-DK"/>
          </a:p>
        </p:txBody>
      </p:sp>
      <p:sp>
        <p:nvSpPr>
          <p:cNvPr id="6" name="Slide Number Placeholder 5">
            <a:extLst>
              <a:ext uri="{FF2B5EF4-FFF2-40B4-BE49-F238E27FC236}">
                <a16:creationId xmlns:a16="http://schemas.microsoft.com/office/drawing/2014/main" id="{CD542EE2-6026-4465-DE9A-D44D2B66EF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577350-AC76-F346-A529-4661B3C80334}" type="slidenum">
              <a:rPr lang="en-DK" smtClean="0"/>
              <a:t>‹#›</a:t>
            </a:fld>
            <a:endParaRPr lang="en-DK"/>
          </a:p>
        </p:txBody>
      </p:sp>
    </p:spTree>
    <p:extLst>
      <p:ext uri="{BB962C8B-B14F-4D97-AF65-F5344CB8AC3E}">
        <p14:creationId xmlns:p14="http://schemas.microsoft.com/office/powerpoint/2010/main" val="83349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6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2.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6.jpeg"/><Relationship Id="rId4" Type="http://schemas.openxmlformats.org/officeDocument/2006/relationships/image" Target="../media/image135.png"/></Relationships>
</file>

<file path=ppt/slides/_rels/slide5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5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5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2.png"/></Relationships>
</file>

<file path=ppt/slides/_rels/slide6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8.jpeg"/><Relationship Id="rId4" Type="http://schemas.openxmlformats.org/officeDocument/2006/relationships/image" Target="../media/image167.png"/></Relationships>
</file>

<file path=ppt/slides/_rels/slide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0.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6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6.jpg"/><Relationship Id="rId4" Type="http://schemas.openxmlformats.org/officeDocument/2006/relationships/image" Target="../media/image175.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0130-DE1B-F2D7-F78C-EBB2EC00D46F}"/>
              </a:ext>
            </a:extLst>
          </p:cNvPr>
          <p:cNvSpPr>
            <a:spLocks noGrp="1"/>
          </p:cNvSpPr>
          <p:nvPr>
            <p:ph type="ctrTitle"/>
          </p:nvPr>
        </p:nvSpPr>
        <p:spPr>
          <a:xfrm>
            <a:off x="1524000" y="1122363"/>
            <a:ext cx="9144000" cy="2387600"/>
          </a:xfrm>
        </p:spPr>
        <p:txBody>
          <a:bodyPr/>
          <a:lstStyle/>
          <a:p>
            <a:r>
              <a:rPr lang="en-DK" dirty="0"/>
              <a:t>Gaussian Processes &amp; Regressors</a:t>
            </a:r>
          </a:p>
        </p:txBody>
      </p:sp>
      <p:sp>
        <p:nvSpPr>
          <p:cNvPr id="3" name="Subtitle 2">
            <a:extLst>
              <a:ext uri="{FF2B5EF4-FFF2-40B4-BE49-F238E27FC236}">
                <a16:creationId xmlns:a16="http://schemas.microsoft.com/office/drawing/2014/main" id="{DD0D4BD2-8ABD-B40A-7A5B-727B8A0D692B}"/>
              </a:ext>
            </a:extLst>
          </p:cNvPr>
          <p:cNvSpPr>
            <a:spLocks noGrp="1"/>
          </p:cNvSpPr>
          <p:nvPr>
            <p:ph type="subTitle" idx="1"/>
          </p:nvPr>
        </p:nvSpPr>
        <p:spPr>
          <a:xfrm>
            <a:off x="1524000" y="3602038"/>
            <a:ext cx="9144000" cy="1655762"/>
          </a:xfrm>
        </p:spPr>
        <p:txBody>
          <a:bodyPr/>
          <a:lstStyle/>
          <a:p>
            <a:r>
              <a:rPr lang="en-DK" dirty="0"/>
              <a:t>A visual introduction to Gaussian Processes</a:t>
            </a:r>
          </a:p>
        </p:txBody>
      </p:sp>
    </p:spTree>
    <p:extLst>
      <p:ext uri="{BB962C8B-B14F-4D97-AF65-F5344CB8AC3E}">
        <p14:creationId xmlns:p14="http://schemas.microsoft.com/office/powerpoint/2010/main" val="303278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8AEE8-988C-103F-F5B8-1C9629D9B36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6BE73FE-B843-0D3D-3203-AAF4A2B3883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22B76E18-93C5-3223-4ADE-65D128BE31E4}"/>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9E7CED8-0D0B-ABEB-5D6E-DC3841A83130}"/>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diagram of a test&#10;&#10;AI-generated content may be incorrect.">
            <a:extLst>
              <a:ext uri="{FF2B5EF4-FFF2-40B4-BE49-F238E27FC236}">
                <a16:creationId xmlns:a16="http://schemas.microsoft.com/office/drawing/2014/main" id="{BE04C905-ADF7-3BB5-83AB-848B1A8683C7}"/>
              </a:ext>
            </a:extLst>
          </p:cNvPr>
          <p:cNvPicPr>
            <a:picLocks noChangeAspect="1"/>
          </p:cNvPicPr>
          <p:nvPr/>
        </p:nvPicPr>
        <p:blipFill>
          <a:blip r:embed="rId2"/>
          <a:stretch>
            <a:fillRect/>
          </a:stretch>
        </p:blipFill>
        <p:spPr>
          <a:xfrm>
            <a:off x="2546350" y="1704513"/>
            <a:ext cx="7404100" cy="3759200"/>
          </a:xfrm>
          <a:prstGeom prst="rect">
            <a:avLst/>
          </a:prstGeom>
        </p:spPr>
      </p:pic>
      <p:cxnSp>
        <p:nvCxnSpPr>
          <p:cNvPr id="13" name="Straight Arrow Connector 12">
            <a:extLst>
              <a:ext uri="{FF2B5EF4-FFF2-40B4-BE49-F238E27FC236}">
                <a16:creationId xmlns:a16="http://schemas.microsoft.com/office/drawing/2014/main" id="{1A7F6A53-27B6-C699-D72D-4D73CCE12D18}"/>
              </a:ext>
            </a:extLst>
          </p:cNvPr>
          <p:cNvCxnSpPr>
            <a:cxnSpLocks/>
          </p:cNvCxnSpPr>
          <p:nvPr/>
        </p:nvCxnSpPr>
        <p:spPr>
          <a:xfrm>
            <a:off x="2241550" y="2340429"/>
            <a:ext cx="1492251" cy="300512"/>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0B6120D-001F-AC93-736A-B81EA2D8015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6" name="Slide Number Placeholder 15">
            <a:extLst>
              <a:ext uri="{FF2B5EF4-FFF2-40B4-BE49-F238E27FC236}">
                <a16:creationId xmlns:a16="http://schemas.microsoft.com/office/drawing/2014/main" id="{7890B8BD-7BCB-66C8-1FA7-E4FD6C1DA870}"/>
              </a:ext>
            </a:extLst>
          </p:cNvPr>
          <p:cNvSpPr>
            <a:spLocks noGrp="1"/>
          </p:cNvSpPr>
          <p:nvPr>
            <p:ph type="sldNum" sz="quarter" idx="12"/>
          </p:nvPr>
        </p:nvSpPr>
        <p:spPr/>
        <p:txBody>
          <a:bodyPr/>
          <a:lstStyle/>
          <a:p>
            <a:fld id="{1D577350-AC76-F346-A529-4661B3C80334}" type="slidenum">
              <a:rPr lang="en-DK" smtClean="0"/>
              <a:t>10</a:t>
            </a:fld>
            <a:endParaRPr lang="en-DK"/>
          </a:p>
        </p:txBody>
      </p:sp>
      <p:sp>
        <p:nvSpPr>
          <p:cNvPr id="17" name="Footer Placeholder 16">
            <a:extLst>
              <a:ext uri="{FF2B5EF4-FFF2-40B4-BE49-F238E27FC236}">
                <a16:creationId xmlns:a16="http://schemas.microsoft.com/office/drawing/2014/main" id="{2972BD01-0619-6D59-1478-F670CF8E36E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2125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28D92-0B74-AD4C-ACCE-E263D3F3FD9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2B362D6-A4B6-0846-D214-4A60DCAC0168}"/>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18940DDF-5521-C9F7-6F2B-A78FFAC99DF1}"/>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1B4883B-8D9F-7555-45DB-94C56BAD8EF1}"/>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aph and diagram of a graph&#10;&#10;AI-generated content may be incorrect.">
            <a:extLst>
              <a:ext uri="{FF2B5EF4-FFF2-40B4-BE49-F238E27FC236}">
                <a16:creationId xmlns:a16="http://schemas.microsoft.com/office/drawing/2014/main" id="{61AEEDE1-DE57-47EA-4E74-2E1443AB2890}"/>
              </a:ext>
            </a:extLst>
          </p:cNvPr>
          <p:cNvPicPr>
            <a:picLocks noChangeAspect="1"/>
          </p:cNvPicPr>
          <p:nvPr/>
        </p:nvPicPr>
        <p:blipFill>
          <a:blip r:embed="rId2"/>
          <a:stretch>
            <a:fillRect/>
          </a:stretch>
        </p:blipFill>
        <p:spPr>
          <a:xfrm>
            <a:off x="2524579" y="1745076"/>
            <a:ext cx="7404100" cy="3759200"/>
          </a:xfrm>
          <a:prstGeom prst="rect">
            <a:avLst/>
          </a:prstGeom>
        </p:spPr>
      </p:pic>
      <p:cxnSp>
        <p:nvCxnSpPr>
          <p:cNvPr id="4" name="Straight Arrow Connector 3">
            <a:extLst>
              <a:ext uri="{FF2B5EF4-FFF2-40B4-BE49-F238E27FC236}">
                <a16:creationId xmlns:a16="http://schemas.microsoft.com/office/drawing/2014/main" id="{675D5220-85FE-8ABE-2FDE-3100702DA42E}"/>
              </a:ext>
            </a:extLst>
          </p:cNvPr>
          <p:cNvCxnSpPr>
            <a:cxnSpLocks/>
          </p:cNvCxnSpPr>
          <p:nvPr/>
        </p:nvCxnSpPr>
        <p:spPr>
          <a:xfrm>
            <a:off x="1926771" y="2296886"/>
            <a:ext cx="1643743" cy="359228"/>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A624783-2B8D-9467-2A7F-C28A1002811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4" name="Slide Number Placeholder 13">
            <a:extLst>
              <a:ext uri="{FF2B5EF4-FFF2-40B4-BE49-F238E27FC236}">
                <a16:creationId xmlns:a16="http://schemas.microsoft.com/office/drawing/2014/main" id="{B114D7AF-F7E4-72BA-F383-555214E1B76D}"/>
              </a:ext>
            </a:extLst>
          </p:cNvPr>
          <p:cNvSpPr>
            <a:spLocks noGrp="1"/>
          </p:cNvSpPr>
          <p:nvPr>
            <p:ph type="sldNum" sz="quarter" idx="12"/>
          </p:nvPr>
        </p:nvSpPr>
        <p:spPr/>
        <p:txBody>
          <a:bodyPr/>
          <a:lstStyle/>
          <a:p>
            <a:fld id="{1D577350-AC76-F346-A529-4661B3C80334}" type="slidenum">
              <a:rPr lang="en-DK" smtClean="0"/>
              <a:t>11</a:t>
            </a:fld>
            <a:endParaRPr lang="en-DK"/>
          </a:p>
        </p:txBody>
      </p:sp>
      <p:sp>
        <p:nvSpPr>
          <p:cNvPr id="15" name="Footer Placeholder 14">
            <a:extLst>
              <a:ext uri="{FF2B5EF4-FFF2-40B4-BE49-F238E27FC236}">
                <a16:creationId xmlns:a16="http://schemas.microsoft.com/office/drawing/2014/main" id="{9C308E9E-0D58-9370-05A4-BD2413E22D2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00955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BEE8-591A-301C-2769-2106B154241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1FEC616-CA58-10BD-2A14-504518CE7A91}"/>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DBCFF597-ED6D-6A24-2B5C-AA58D7D523B3}"/>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AC9252ED-198D-E074-D57F-6C2B2B8E425B}"/>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aph and diagram of a graph&#10;&#10;AI-generated content may be incorrect.">
            <a:extLst>
              <a:ext uri="{FF2B5EF4-FFF2-40B4-BE49-F238E27FC236}">
                <a16:creationId xmlns:a16="http://schemas.microsoft.com/office/drawing/2014/main" id="{4308586A-3151-E147-D19D-870E7FE81436}"/>
              </a:ext>
            </a:extLst>
          </p:cNvPr>
          <p:cNvPicPr>
            <a:picLocks noChangeAspect="1"/>
          </p:cNvPicPr>
          <p:nvPr/>
        </p:nvPicPr>
        <p:blipFill>
          <a:blip r:embed="rId2"/>
          <a:stretch>
            <a:fillRect/>
          </a:stretch>
        </p:blipFill>
        <p:spPr>
          <a:xfrm>
            <a:off x="2524579" y="1745076"/>
            <a:ext cx="7404100" cy="3759200"/>
          </a:xfrm>
          <a:prstGeom prst="rect">
            <a:avLst/>
          </a:prstGeom>
        </p:spPr>
      </p:pic>
      <p:cxnSp>
        <p:nvCxnSpPr>
          <p:cNvPr id="4" name="Straight Arrow Connector 3">
            <a:extLst>
              <a:ext uri="{FF2B5EF4-FFF2-40B4-BE49-F238E27FC236}">
                <a16:creationId xmlns:a16="http://schemas.microsoft.com/office/drawing/2014/main" id="{8F27C54C-A3C8-F3BE-DDF2-27CD65589DFD}"/>
              </a:ext>
            </a:extLst>
          </p:cNvPr>
          <p:cNvCxnSpPr>
            <a:cxnSpLocks/>
          </p:cNvCxnSpPr>
          <p:nvPr/>
        </p:nvCxnSpPr>
        <p:spPr>
          <a:xfrm>
            <a:off x="1926771" y="2296886"/>
            <a:ext cx="1643743" cy="359228"/>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B3D886D-FD2F-1A0C-8AA9-86B4FD4A1B8D}"/>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9" name="Rectangle 8">
            <a:extLst>
              <a:ext uri="{FF2B5EF4-FFF2-40B4-BE49-F238E27FC236}">
                <a16:creationId xmlns:a16="http://schemas.microsoft.com/office/drawing/2014/main" id="{068C53FA-2077-577E-56F7-765C399C7962}"/>
              </a:ext>
            </a:extLst>
          </p:cNvPr>
          <p:cNvSpPr/>
          <p:nvPr/>
        </p:nvSpPr>
        <p:spPr>
          <a:xfrm>
            <a:off x="107950" y="65702"/>
            <a:ext cx="11953421" cy="6760029"/>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6" descr="A screenshot of a computer&#10;&#10;AI-generated content may be incorrect.">
            <a:extLst>
              <a:ext uri="{FF2B5EF4-FFF2-40B4-BE49-F238E27FC236}">
                <a16:creationId xmlns:a16="http://schemas.microsoft.com/office/drawing/2014/main" id="{0575D245-429D-AB57-67AA-B13A44C9F4C8}"/>
              </a:ext>
            </a:extLst>
          </p:cNvPr>
          <p:cNvPicPr>
            <a:picLocks noChangeAspect="1"/>
          </p:cNvPicPr>
          <p:nvPr/>
        </p:nvPicPr>
        <p:blipFill>
          <a:blip r:embed="rId3"/>
          <a:stretch>
            <a:fillRect/>
          </a:stretch>
        </p:blipFill>
        <p:spPr>
          <a:xfrm>
            <a:off x="2263321" y="1927741"/>
            <a:ext cx="7772400" cy="2584371"/>
          </a:xfrm>
          <a:prstGeom prst="rect">
            <a:avLst/>
          </a:prstGeom>
        </p:spPr>
      </p:pic>
      <p:sp>
        <p:nvSpPr>
          <p:cNvPr id="11" name="Slide Number Placeholder 10">
            <a:extLst>
              <a:ext uri="{FF2B5EF4-FFF2-40B4-BE49-F238E27FC236}">
                <a16:creationId xmlns:a16="http://schemas.microsoft.com/office/drawing/2014/main" id="{946A2462-B357-6A55-133A-93F02165E194}"/>
              </a:ext>
            </a:extLst>
          </p:cNvPr>
          <p:cNvSpPr>
            <a:spLocks noGrp="1"/>
          </p:cNvSpPr>
          <p:nvPr>
            <p:ph type="sldNum" sz="quarter" idx="12"/>
          </p:nvPr>
        </p:nvSpPr>
        <p:spPr/>
        <p:txBody>
          <a:bodyPr/>
          <a:lstStyle/>
          <a:p>
            <a:fld id="{1D577350-AC76-F346-A529-4661B3C80334}" type="slidenum">
              <a:rPr lang="en-DK" smtClean="0"/>
              <a:t>12</a:t>
            </a:fld>
            <a:endParaRPr lang="en-DK"/>
          </a:p>
        </p:txBody>
      </p:sp>
      <p:sp>
        <p:nvSpPr>
          <p:cNvPr id="12" name="Footer Placeholder 11">
            <a:extLst>
              <a:ext uri="{FF2B5EF4-FFF2-40B4-BE49-F238E27FC236}">
                <a16:creationId xmlns:a16="http://schemas.microsoft.com/office/drawing/2014/main" id="{4C476FD9-ACE2-EA34-DB95-912E0D3326E3}"/>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01725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CC6F3-401F-50B7-DEB2-8B929F0EC933}"/>
            </a:ext>
          </a:extLst>
        </p:cNvPr>
        <p:cNvGrpSpPr/>
        <p:nvPr/>
      </p:nvGrpSpPr>
      <p:grpSpPr>
        <a:xfrm>
          <a:off x="0" y="0"/>
          <a:ext cx="0" cy="0"/>
          <a:chOff x="0" y="0"/>
          <a:chExt cx="0" cy="0"/>
        </a:xfrm>
      </p:grpSpPr>
      <p:pic>
        <p:nvPicPr>
          <p:cNvPr id="7" name="Picture 6" descr="A graph of a graph and a graph of a graph&#10;&#10;AI-generated content may be incorrect.">
            <a:extLst>
              <a:ext uri="{FF2B5EF4-FFF2-40B4-BE49-F238E27FC236}">
                <a16:creationId xmlns:a16="http://schemas.microsoft.com/office/drawing/2014/main" id="{9ADF07D0-E028-27BE-63E3-DDB6904FBBCA}"/>
              </a:ext>
            </a:extLst>
          </p:cNvPr>
          <p:cNvPicPr>
            <a:picLocks noChangeAspect="1"/>
          </p:cNvPicPr>
          <p:nvPr/>
        </p:nvPicPr>
        <p:blipFill>
          <a:blip r:embed="rId2"/>
          <a:stretch>
            <a:fillRect/>
          </a:stretch>
        </p:blipFill>
        <p:spPr>
          <a:xfrm>
            <a:off x="2546350" y="1745076"/>
            <a:ext cx="7404100" cy="3759200"/>
          </a:xfrm>
          <a:prstGeom prst="rect">
            <a:avLst/>
          </a:prstGeom>
        </p:spPr>
      </p:pic>
      <p:sp>
        <p:nvSpPr>
          <p:cNvPr id="6" name="TextBox 5">
            <a:extLst>
              <a:ext uri="{FF2B5EF4-FFF2-40B4-BE49-F238E27FC236}">
                <a16:creationId xmlns:a16="http://schemas.microsoft.com/office/drawing/2014/main" id="{EFA4C694-FF08-4B37-392A-3890F3F70E4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EA94AD24-F4B6-5AC8-59BE-4E207D9E7F04}"/>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47E4E24-29C1-8B6E-8C6A-175594063DEC}"/>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4B113B32-A075-C84D-A7DA-2DA80EAB701B}"/>
              </a:ext>
            </a:extLst>
          </p:cNvPr>
          <p:cNvCxnSpPr>
            <a:cxnSpLocks/>
          </p:cNvCxnSpPr>
          <p:nvPr/>
        </p:nvCxnSpPr>
        <p:spPr>
          <a:xfrm>
            <a:off x="1926771" y="2296886"/>
            <a:ext cx="1349830" cy="15512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AF150E4-FE0C-070C-9B7A-8C14F4A3797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1" name="Slide Number Placeholder 10">
            <a:extLst>
              <a:ext uri="{FF2B5EF4-FFF2-40B4-BE49-F238E27FC236}">
                <a16:creationId xmlns:a16="http://schemas.microsoft.com/office/drawing/2014/main" id="{1916076E-31FF-7CC1-D9DA-D9CC75DD1E5A}"/>
              </a:ext>
            </a:extLst>
          </p:cNvPr>
          <p:cNvSpPr>
            <a:spLocks noGrp="1"/>
          </p:cNvSpPr>
          <p:nvPr>
            <p:ph type="sldNum" sz="quarter" idx="12"/>
          </p:nvPr>
        </p:nvSpPr>
        <p:spPr/>
        <p:txBody>
          <a:bodyPr/>
          <a:lstStyle/>
          <a:p>
            <a:fld id="{1D577350-AC76-F346-A529-4661B3C80334}" type="slidenum">
              <a:rPr lang="en-DK" smtClean="0"/>
              <a:t>13</a:t>
            </a:fld>
            <a:endParaRPr lang="en-DK"/>
          </a:p>
        </p:txBody>
      </p:sp>
      <p:sp>
        <p:nvSpPr>
          <p:cNvPr id="12" name="Footer Placeholder 11">
            <a:extLst>
              <a:ext uri="{FF2B5EF4-FFF2-40B4-BE49-F238E27FC236}">
                <a16:creationId xmlns:a16="http://schemas.microsoft.com/office/drawing/2014/main" id="{164718D0-AD4A-4167-9874-5F57FA75F500}"/>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024021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42012-0966-1211-F3B6-EEE3D9F302C0}"/>
            </a:ext>
          </a:extLst>
        </p:cNvPr>
        <p:cNvGrpSpPr/>
        <p:nvPr/>
      </p:nvGrpSpPr>
      <p:grpSpPr>
        <a:xfrm>
          <a:off x="0" y="0"/>
          <a:ext cx="0" cy="0"/>
          <a:chOff x="0" y="0"/>
          <a:chExt cx="0" cy="0"/>
        </a:xfrm>
      </p:grpSpPr>
      <p:pic>
        <p:nvPicPr>
          <p:cNvPr id="3" name="Picture 2" descr="A graph of a graph and a graph of a graph&#10;&#10;AI-generated content may be incorrect.">
            <a:extLst>
              <a:ext uri="{FF2B5EF4-FFF2-40B4-BE49-F238E27FC236}">
                <a16:creationId xmlns:a16="http://schemas.microsoft.com/office/drawing/2014/main" id="{71278EB5-2933-9A6D-3FA3-AC0DCA8CBC3E}"/>
              </a:ext>
            </a:extLst>
          </p:cNvPr>
          <p:cNvPicPr>
            <a:picLocks noChangeAspect="1"/>
          </p:cNvPicPr>
          <p:nvPr/>
        </p:nvPicPr>
        <p:blipFill>
          <a:blip r:embed="rId2"/>
          <a:stretch>
            <a:fillRect/>
          </a:stretch>
        </p:blipFill>
        <p:spPr>
          <a:xfrm>
            <a:off x="2622551" y="1663950"/>
            <a:ext cx="7404100" cy="3759200"/>
          </a:xfrm>
          <a:prstGeom prst="rect">
            <a:avLst/>
          </a:prstGeom>
        </p:spPr>
      </p:pic>
      <p:sp>
        <p:nvSpPr>
          <p:cNvPr id="6" name="TextBox 5">
            <a:extLst>
              <a:ext uri="{FF2B5EF4-FFF2-40B4-BE49-F238E27FC236}">
                <a16:creationId xmlns:a16="http://schemas.microsoft.com/office/drawing/2014/main" id="{67304A81-9AC3-4782-EDE1-6D06250FCD3F}"/>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1AECBF9A-EF79-274E-6E02-03AE146BB950}"/>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B63998D2-3E1F-1CD2-05EE-0ADE8264585D}"/>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8C7B4FA-C30C-4EC4-5F85-8C197ACB54A2}"/>
              </a:ext>
            </a:extLst>
          </p:cNvPr>
          <p:cNvCxnSpPr>
            <a:cxnSpLocks/>
          </p:cNvCxnSpPr>
          <p:nvPr/>
        </p:nvCxnSpPr>
        <p:spPr>
          <a:xfrm>
            <a:off x="1926771" y="2296886"/>
            <a:ext cx="1349830" cy="15512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30335C9-7BDE-F20C-6017-C2D5600A2421}"/>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9" name="Slide Number Placeholder 8">
            <a:extLst>
              <a:ext uri="{FF2B5EF4-FFF2-40B4-BE49-F238E27FC236}">
                <a16:creationId xmlns:a16="http://schemas.microsoft.com/office/drawing/2014/main" id="{96D06923-EF85-B558-A814-0036AD343D4F}"/>
              </a:ext>
            </a:extLst>
          </p:cNvPr>
          <p:cNvSpPr>
            <a:spLocks noGrp="1"/>
          </p:cNvSpPr>
          <p:nvPr>
            <p:ph type="sldNum" sz="quarter" idx="12"/>
          </p:nvPr>
        </p:nvSpPr>
        <p:spPr/>
        <p:txBody>
          <a:bodyPr/>
          <a:lstStyle/>
          <a:p>
            <a:fld id="{1D577350-AC76-F346-A529-4661B3C80334}" type="slidenum">
              <a:rPr lang="en-DK" smtClean="0"/>
              <a:t>14</a:t>
            </a:fld>
            <a:endParaRPr lang="en-DK"/>
          </a:p>
        </p:txBody>
      </p:sp>
      <p:sp>
        <p:nvSpPr>
          <p:cNvPr id="11" name="Footer Placeholder 10">
            <a:extLst>
              <a:ext uri="{FF2B5EF4-FFF2-40B4-BE49-F238E27FC236}">
                <a16:creationId xmlns:a16="http://schemas.microsoft.com/office/drawing/2014/main" id="{E5BAAC25-B6DC-1F12-47CC-FCEC93AD66A3}"/>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639114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BC229-E198-C181-6065-E815DB8785B7}"/>
            </a:ext>
          </a:extLst>
        </p:cNvPr>
        <p:cNvGrpSpPr/>
        <p:nvPr/>
      </p:nvGrpSpPr>
      <p:grpSpPr>
        <a:xfrm>
          <a:off x="0" y="0"/>
          <a:ext cx="0" cy="0"/>
          <a:chOff x="0" y="0"/>
          <a:chExt cx="0" cy="0"/>
        </a:xfrm>
      </p:grpSpPr>
      <p:pic>
        <p:nvPicPr>
          <p:cNvPr id="7" name="Picture 6" descr="A graph and a graph&#10;&#10;AI-generated content may be incorrect.">
            <a:extLst>
              <a:ext uri="{FF2B5EF4-FFF2-40B4-BE49-F238E27FC236}">
                <a16:creationId xmlns:a16="http://schemas.microsoft.com/office/drawing/2014/main" id="{FD54FD4C-F502-32E0-225E-BCEBC4790EAF}"/>
              </a:ext>
            </a:extLst>
          </p:cNvPr>
          <p:cNvPicPr>
            <a:picLocks noChangeAspect="1"/>
          </p:cNvPicPr>
          <p:nvPr/>
        </p:nvPicPr>
        <p:blipFill>
          <a:blip r:embed="rId2"/>
          <a:stretch>
            <a:fillRect/>
          </a:stretch>
        </p:blipFill>
        <p:spPr>
          <a:xfrm>
            <a:off x="2393950" y="1663950"/>
            <a:ext cx="7404100" cy="3759200"/>
          </a:xfrm>
          <a:prstGeom prst="rect">
            <a:avLst/>
          </a:prstGeom>
        </p:spPr>
      </p:pic>
      <p:sp>
        <p:nvSpPr>
          <p:cNvPr id="6" name="TextBox 5">
            <a:extLst>
              <a:ext uri="{FF2B5EF4-FFF2-40B4-BE49-F238E27FC236}">
                <a16:creationId xmlns:a16="http://schemas.microsoft.com/office/drawing/2014/main" id="{1F91525A-4748-7CDE-2DC6-62A071736D8B}"/>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11" name="Slide Number Placeholder 10">
            <a:extLst>
              <a:ext uri="{FF2B5EF4-FFF2-40B4-BE49-F238E27FC236}">
                <a16:creationId xmlns:a16="http://schemas.microsoft.com/office/drawing/2014/main" id="{D8C2768C-B240-5877-926C-3547B3B5B8B8}"/>
              </a:ext>
            </a:extLst>
          </p:cNvPr>
          <p:cNvSpPr>
            <a:spLocks noGrp="1"/>
          </p:cNvSpPr>
          <p:nvPr>
            <p:ph type="sldNum" sz="quarter" idx="12"/>
          </p:nvPr>
        </p:nvSpPr>
        <p:spPr/>
        <p:txBody>
          <a:bodyPr/>
          <a:lstStyle/>
          <a:p>
            <a:fld id="{1D577350-AC76-F346-A529-4661B3C80334}" type="slidenum">
              <a:rPr lang="en-DK" smtClean="0"/>
              <a:t>15</a:t>
            </a:fld>
            <a:endParaRPr lang="en-DK"/>
          </a:p>
        </p:txBody>
      </p:sp>
      <p:sp>
        <p:nvSpPr>
          <p:cNvPr id="12" name="Footer Placeholder 11">
            <a:extLst>
              <a:ext uri="{FF2B5EF4-FFF2-40B4-BE49-F238E27FC236}">
                <a16:creationId xmlns:a16="http://schemas.microsoft.com/office/drawing/2014/main" id="{3C4CC96B-2A55-A51A-FF88-F3EDACE757F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77194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8CBB9-1F29-766A-5C66-E05A519B404F}"/>
            </a:ext>
          </a:extLst>
        </p:cNvPr>
        <p:cNvGrpSpPr/>
        <p:nvPr/>
      </p:nvGrpSpPr>
      <p:grpSpPr>
        <a:xfrm>
          <a:off x="0" y="0"/>
          <a:ext cx="0" cy="0"/>
          <a:chOff x="0" y="0"/>
          <a:chExt cx="0" cy="0"/>
        </a:xfrm>
      </p:grpSpPr>
      <p:pic>
        <p:nvPicPr>
          <p:cNvPr id="12" name="Picture 11" descr="A graph of a graph and a graph of a graph&#10;&#10;AI-generated content may be incorrect.">
            <a:extLst>
              <a:ext uri="{FF2B5EF4-FFF2-40B4-BE49-F238E27FC236}">
                <a16:creationId xmlns:a16="http://schemas.microsoft.com/office/drawing/2014/main" id="{9626CC13-A2BE-8B2A-73FF-7D05BC38E207}"/>
              </a:ext>
            </a:extLst>
          </p:cNvPr>
          <p:cNvPicPr>
            <a:picLocks noChangeAspect="1"/>
          </p:cNvPicPr>
          <p:nvPr/>
        </p:nvPicPr>
        <p:blipFill>
          <a:blip r:embed="rId2"/>
          <a:stretch>
            <a:fillRect/>
          </a:stretch>
        </p:blipFill>
        <p:spPr>
          <a:xfrm>
            <a:off x="2393950" y="1663950"/>
            <a:ext cx="7404100" cy="3759200"/>
          </a:xfrm>
          <a:prstGeom prst="rect">
            <a:avLst/>
          </a:prstGeom>
        </p:spPr>
      </p:pic>
      <p:sp>
        <p:nvSpPr>
          <p:cNvPr id="6" name="TextBox 5">
            <a:extLst>
              <a:ext uri="{FF2B5EF4-FFF2-40B4-BE49-F238E27FC236}">
                <a16:creationId xmlns:a16="http://schemas.microsoft.com/office/drawing/2014/main" id="{E5075E09-488B-5584-FF48-C85CAD15DE0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13" name="Straight Arrow Connector 12">
            <a:extLst>
              <a:ext uri="{FF2B5EF4-FFF2-40B4-BE49-F238E27FC236}">
                <a16:creationId xmlns:a16="http://schemas.microsoft.com/office/drawing/2014/main" id="{E72C2980-A625-0581-BD3C-B093602CA222}"/>
              </a:ext>
            </a:extLst>
          </p:cNvPr>
          <p:cNvCxnSpPr>
            <a:cxnSpLocks/>
          </p:cNvCxnSpPr>
          <p:nvPr/>
        </p:nvCxnSpPr>
        <p:spPr>
          <a:xfrm flipH="1" flipV="1">
            <a:off x="7881258" y="4682982"/>
            <a:ext cx="413657" cy="609085"/>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8406575-602F-9B3B-2400-618E4ED95613}"/>
              </a:ext>
            </a:extLst>
          </p:cNvPr>
          <p:cNvSpPr txBox="1"/>
          <p:nvPr/>
        </p:nvSpPr>
        <p:spPr>
          <a:xfrm>
            <a:off x="6422572" y="5319610"/>
            <a:ext cx="4484914" cy="369332"/>
          </a:xfrm>
          <a:prstGeom prst="rect">
            <a:avLst/>
          </a:prstGeom>
          <a:noFill/>
        </p:spPr>
        <p:txBody>
          <a:bodyPr wrap="square" rtlCol="0">
            <a:spAutoFit/>
          </a:bodyPr>
          <a:lstStyle/>
          <a:p>
            <a:r>
              <a:rPr lang="en-DK" dirty="0"/>
              <a:t>More structure in the covariance matrix</a:t>
            </a:r>
          </a:p>
        </p:txBody>
      </p:sp>
      <p:sp>
        <p:nvSpPr>
          <p:cNvPr id="20" name="Slide Number Placeholder 19">
            <a:extLst>
              <a:ext uri="{FF2B5EF4-FFF2-40B4-BE49-F238E27FC236}">
                <a16:creationId xmlns:a16="http://schemas.microsoft.com/office/drawing/2014/main" id="{93098CF5-054A-668A-2B9D-3E4F18E87512}"/>
              </a:ext>
            </a:extLst>
          </p:cNvPr>
          <p:cNvSpPr>
            <a:spLocks noGrp="1"/>
          </p:cNvSpPr>
          <p:nvPr>
            <p:ph type="sldNum" sz="quarter" idx="12"/>
          </p:nvPr>
        </p:nvSpPr>
        <p:spPr/>
        <p:txBody>
          <a:bodyPr/>
          <a:lstStyle/>
          <a:p>
            <a:fld id="{1D577350-AC76-F346-A529-4661B3C80334}" type="slidenum">
              <a:rPr lang="en-DK" smtClean="0"/>
              <a:t>16</a:t>
            </a:fld>
            <a:endParaRPr lang="en-DK"/>
          </a:p>
        </p:txBody>
      </p:sp>
      <p:sp>
        <p:nvSpPr>
          <p:cNvPr id="21" name="Footer Placeholder 20">
            <a:extLst>
              <a:ext uri="{FF2B5EF4-FFF2-40B4-BE49-F238E27FC236}">
                <a16:creationId xmlns:a16="http://schemas.microsoft.com/office/drawing/2014/main" id="{D9C55B6C-1150-24FA-8FA7-D68D1AE0234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217946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E4AC-FD27-B1AE-AAFC-072675D9796D}"/>
            </a:ext>
          </a:extLst>
        </p:cNvPr>
        <p:cNvGrpSpPr/>
        <p:nvPr/>
      </p:nvGrpSpPr>
      <p:grpSpPr>
        <a:xfrm>
          <a:off x="0" y="0"/>
          <a:ext cx="0" cy="0"/>
          <a:chOff x="0" y="0"/>
          <a:chExt cx="0" cy="0"/>
        </a:xfrm>
      </p:grpSpPr>
      <p:pic>
        <p:nvPicPr>
          <p:cNvPr id="3" name="Picture 2" descr="A graph of a graph and a graph of a graph&#10;&#10;AI-generated content may be incorrect.">
            <a:extLst>
              <a:ext uri="{FF2B5EF4-FFF2-40B4-BE49-F238E27FC236}">
                <a16:creationId xmlns:a16="http://schemas.microsoft.com/office/drawing/2014/main" id="{B90B527F-534A-2047-0723-10F441FEE7D9}"/>
              </a:ext>
            </a:extLst>
          </p:cNvPr>
          <p:cNvPicPr>
            <a:picLocks noChangeAspect="1"/>
          </p:cNvPicPr>
          <p:nvPr/>
        </p:nvPicPr>
        <p:blipFill>
          <a:blip r:embed="rId2"/>
          <a:stretch>
            <a:fillRect/>
          </a:stretch>
        </p:blipFill>
        <p:spPr>
          <a:xfrm>
            <a:off x="2393950" y="1663950"/>
            <a:ext cx="7404100" cy="3759200"/>
          </a:xfrm>
          <a:prstGeom prst="rect">
            <a:avLst/>
          </a:prstGeom>
        </p:spPr>
      </p:pic>
      <p:sp>
        <p:nvSpPr>
          <p:cNvPr id="6" name="TextBox 5">
            <a:extLst>
              <a:ext uri="{FF2B5EF4-FFF2-40B4-BE49-F238E27FC236}">
                <a16:creationId xmlns:a16="http://schemas.microsoft.com/office/drawing/2014/main" id="{2A7B5417-D16F-CE72-E429-96BC3860097A}"/>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1FABD665-5FAE-23D5-8DF7-17D4E871C01F}"/>
              </a:ext>
            </a:extLst>
          </p:cNvPr>
          <p:cNvCxnSpPr>
            <a:cxnSpLocks/>
          </p:cNvCxnSpPr>
          <p:nvPr/>
        </p:nvCxnSpPr>
        <p:spPr>
          <a:xfrm flipH="1" flipV="1">
            <a:off x="7881258" y="4682982"/>
            <a:ext cx="413657" cy="609085"/>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962C835-71B7-6868-850A-ADDF62F8C701}"/>
              </a:ext>
            </a:extLst>
          </p:cNvPr>
          <p:cNvSpPr txBox="1"/>
          <p:nvPr/>
        </p:nvSpPr>
        <p:spPr>
          <a:xfrm>
            <a:off x="6422572" y="5319610"/>
            <a:ext cx="4484914" cy="369332"/>
          </a:xfrm>
          <a:prstGeom prst="rect">
            <a:avLst/>
          </a:prstGeom>
          <a:noFill/>
        </p:spPr>
        <p:txBody>
          <a:bodyPr wrap="square" rtlCol="0">
            <a:spAutoFit/>
          </a:bodyPr>
          <a:lstStyle/>
          <a:p>
            <a:r>
              <a:rPr lang="en-DK" dirty="0"/>
              <a:t>More structure in the covariance matrix</a:t>
            </a:r>
          </a:p>
        </p:txBody>
      </p:sp>
      <p:sp>
        <p:nvSpPr>
          <p:cNvPr id="13" name="Slide Number Placeholder 12">
            <a:extLst>
              <a:ext uri="{FF2B5EF4-FFF2-40B4-BE49-F238E27FC236}">
                <a16:creationId xmlns:a16="http://schemas.microsoft.com/office/drawing/2014/main" id="{8FA89498-E578-F6FE-5CBD-B4E6DBD624B2}"/>
              </a:ext>
            </a:extLst>
          </p:cNvPr>
          <p:cNvSpPr>
            <a:spLocks noGrp="1"/>
          </p:cNvSpPr>
          <p:nvPr>
            <p:ph type="sldNum" sz="quarter" idx="12"/>
          </p:nvPr>
        </p:nvSpPr>
        <p:spPr/>
        <p:txBody>
          <a:bodyPr/>
          <a:lstStyle/>
          <a:p>
            <a:fld id="{1D577350-AC76-F346-A529-4661B3C80334}" type="slidenum">
              <a:rPr lang="en-DK" smtClean="0"/>
              <a:t>17</a:t>
            </a:fld>
            <a:endParaRPr lang="en-DK"/>
          </a:p>
        </p:txBody>
      </p:sp>
      <p:sp>
        <p:nvSpPr>
          <p:cNvPr id="14" name="Footer Placeholder 13">
            <a:extLst>
              <a:ext uri="{FF2B5EF4-FFF2-40B4-BE49-F238E27FC236}">
                <a16:creationId xmlns:a16="http://schemas.microsoft.com/office/drawing/2014/main" id="{1C2E203C-FAC2-AECB-D1DE-CC6938FB10A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03790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67482-FFA1-F1AE-F74B-4E00DA6A6C28}"/>
            </a:ext>
          </a:extLst>
        </p:cNvPr>
        <p:cNvGrpSpPr/>
        <p:nvPr/>
      </p:nvGrpSpPr>
      <p:grpSpPr>
        <a:xfrm>
          <a:off x="0" y="0"/>
          <a:ext cx="0" cy="0"/>
          <a:chOff x="0" y="0"/>
          <a:chExt cx="0" cy="0"/>
        </a:xfrm>
      </p:grpSpPr>
      <p:pic>
        <p:nvPicPr>
          <p:cNvPr id="4" name="Picture 3" descr="A graph of a sample&#10;&#10;AI-generated content may be incorrect.">
            <a:extLst>
              <a:ext uri="{FF2B5EF4-FFF2-40B4-BE49-F238E27FC236}">
                <a16:creationId xmlns:a16="http://schemas.microsoft.com/office/drawing/2014/main" id="{05B4CB65-955C-EFB7-0D96-D1A7454041A1}"/>
              </a:ext>
            </a:extLst>
          </p:cNvPr>
          <p:cNvPicPr>
            <a:picLocks noChangeAspect="1"/>
          </p:cNvPicPr>
          <p:nvPr/>
        </p:nvPicPr>
        <p:blipFill>
          <a:blip r:embed="rId2"/>
          <a:stretch>
            <a:fillRect/>
          </a:stretch>
        </p:blipFill>
        <p:spPr>
          <a:xfrm>
            <a:off x="2393950" y="1663950"/>
            <a:ext cx="7404100" cy="3759200"/>
          </a:xfrm>
          <a:prstGeom prst="rect">
            <a:avLst/>
          </a:prstGeom>
        </p:spPr>
      </p:pic>
      <p:sp>
        <p:nvSpPr>
          <p:cNvPr id="6" name="TextBox 5">
            <a:extLst>
              <a:ext uri="{FF2B5EF4-FFF2-40B4-BE49-F238E27FC236}">
                <a16:creationId xmlns:a16="http://schemas.microsoft.com/office/drawing/2014/main" id="{CFAEA3BC-983E-C9FE-3CC7-382B2EA48ECA}"/>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2DAAA814-CABC-31D4-E16D-DC94436E5DAC}"/>
              </a:ext>
            </a:extLst>
          </p:cNvPr>
          <p:cNvCxnSpPr>
            <a:cxnSpLocks/>
          </p:cNvCxnSpPr>
          <p:nvPr/>
        </p:nvCxnSpPr>
        <p:spPr>
          <a:xfrm flipH="1" flipV="1">
            <a:off x="7881258" y="4682982"/>
            <a:ext cx="413657" cy="609085"/>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3C1304E-E9FD-950F-4BC8-28FA36137239}"/>
              </a:ext>
            </a:extLst>
          </p:cNvPr>
          <p:cNvSpPr txBox="1"/>
          <p:nvPr/>
        </p:nvSpPr>
        <p:spPr>
          <a:xfrm>
            <a:off x="6422572" y="5319610"/>
            <a:ext cx="4484914" cy="369332"/>
          </a:xfrm>
          <a:prstGeom prst="rect">
            <a:avLst/>
          </a:prstGeom>
          <a:noFill/>
        </p:spPr>
        <p:txBody>
          <a:bodyPr wrap="square" rtlCol="0">
            <a:spAutoFit/>
          </a:bodyPr>
          <a:lstStyle/>
          <a:p>
            <a:r>
              <a:rPr lang="en-DK" dirty="0"/>
              <a:t>More structure in the covariance matrix</a:t>
            </a:r>
          </a:p>
        </p:txBody>
      </p:sp>
      <p:sp>
        <p:nvSpPr>
          <p:cNvPr id="7" name="Slide Number Placeholder 6">
            <a:extLst>
              <a:ext uri="{FF2B5EF4-FFF2-40B4-BE49-F238E27FC236}">
                <a16:creationId xmlns:a16="http://schemas.microsoft.com/office/drawing/2014/main" id="{0A89CF2B-A1A4-EC20-2007-3AFAE881D826}"/>
              </a:ext>
            </a:extLst>
          </p:cNvPr>
          <p:cNvSpPr>
            <a:spLocks noGrp="1"/>
          </p:cNvSpPr>
          <p:nvPr>
            <p:ph type="sldNum" sz="quarter" idx="12"/>
          </p:nvPr>
        </p:nvSpPr>
        <p:spPr/>
        <p:txBody>
          <a:bodyPr/>
          <a:lstStyle/>
          <a:p>
            <a:fld id="{1D577350-AC76-F346-A529-4661B3C80334}" type="slidenum">
              <a:rPr lang="en-DK" smtClean="0"/>
              <a:t>18</a:t>
            </a:fld>
            <a:endParaRPr lang="en-DK"/>
          </a:p>
        </p:txBody>
      </p:sp>
      <p:sp>
        <p:nvSpPr>
          <p:cNvPr id="8" name="Footer Placeholder 7">
            <a:extLst>
              <a:ext uri="{FF2B5EF4-FFF2-40B4-BE49-F238E27FC236}">
                <a16:creationId xmlns:a16="http://schemas.microsoft.com/office/drawing/2014/main" id="{0A92F2C1-6D0D-1900-8F9D-F0AF04979F0F}"/>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832389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BF578-5295-F193-73A2-B428741D1AB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B73A2E-A201-6AB6-FAAA-54AAE7CFE850}"/>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strike="sngStrike" dirty="0"/>
              <a:t>A stochastic process where samples are generated by drawing from a multivariate Gaussian distribution indexed by time, space or some other domain</a:t>
            </a:r>
            <a:r>
              <a:rPr lang="en-GB" dirty="0"/>
              <a:t>.”</a:t>
            </a:r>
          </a:p>
        </p:txBody>
      </p:sp>
      <p:sp>
        <p:nvSpPr>
          <p:cNvPr id="2" name="TextBox 1">
            <a:extLst>
              <a:ext uri="{FF2B5EF4-FFF2-40B4-BE49-F238E27FC236}">
                <a16:creationId xmlns:a16="http://schemas.microsoft.com/office/drawing/2014/main" id="{3CE95406-76EA-3529-AA59-DF3614D888AB}"/>
              </a:ext>
            </a:extLst>
          </p:cNvPr>
          <p:cNvSpPr txBox="1"/>
          <p:nvPr/>
        </p:nvSpPr>
        <p:spPr>
          <a:xfrm>
            <a:off x="3276601" y="5285993"/>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i="1" dirty="0"/>
              <a:t>A probability distribution over functions</a:t>
            </a:r>
            <a:r>
              <a:rPr lang="en-GB" dirty="0"/>
              <a:t>, where any finite collection of function values is jointly </a:t>
            </a:r>
            <a:r>
              <a:rPr lang="en-GB" i="1" dirty="0"/>
              <a:t>Gaussian distributed.”</a:t>
            </a:r>
          </a:p>
        </p:txBody>
      </p:sp>
      <p:pic>
        <p:nvPicPr>
          <p:cNvPr id="5" name="Picture 4" descr="A diagram of a graph&#10;&#10;AI-generated content may be incorrect.">
            <a:extLst>
              <a:ext uri="{FF2B5EF4-FFF2-40B4-BE49-F238E27FC236}">
                <a16:creationId xmlns:a16="http://schemas.microsoft.com/office/drawing/2014/main" id="{08DC51A7-AE8C-B0C3-786A-3308CDC76997}"/>
              </a:ext>
            </a:extLst>
          </p:cNvPr>
          <p:cNvPicPr>
            <a:picLocks noChangeAspect="1"/>
          </p:cNvPicPr>
          <p:nvPr/>
        </p:nvPicPr>
        <p:blipFill>
          <a:blip r:embed="rId2"/>
          <a:stretch>
            <a:fillRect/>
          </a:stretch>
        </p:blipFill>
        <p:spPr>
          <a:xfrm>
            <a:off x="2393950" y="1549400"/>
            <a:ext cx="7404100" cy="3759200"/>
          </a:xfrm>
          <a:prstGeom prst="rect">
            <a:avLst/>
          </a:prstGeom>
        </p:spPr>
      </p:pic>
      <p:cxnSp>
        <p:nvCxnSpPr>
          <p:cNvPr id="8" name="Straight Connector 7">
            <a:extLst>
              <a:ext uri="{FF2B5EF4-FFF2-40B4-BE49-F238E27FC236}">
                <a16:creationId xmlns:a16="http://schemas.microsoft.com/office/drawing/2014/main" id="{BCB79EC4-B218-81B7-D2EC-5881A6C69D7B}"/>
              </a:ext>
            </a:extLst>
          </p:cNvPr>
          <p:cNvCxnSpPr/>
          <p:nvPr/>
        </p:nvCxnSpPr>
        <p:spPr>
          <a:xfrm>
            <a:off x="6716486" y="1707491"/>
            <a:ext cx="156754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A841FF9-0531-5DBD-8F1B-2EDAB682D06E}"/>
              </a:ext>
            </a:extLst>
          </p:cNvPr>
          <p:cNvSpPr txBox="1"/>
          <p:nvPr/>
        </p:nvSpPr>
        <p:spPr>
          <a:xfrm>
            <a:off x="6672943" y="1883479"/>
            <a:ext cx="2819400" cy="307777"/>
          </a:xfrm>
          <a:prstGeom prst="rect">
            <a:avLst/>
          </a:prstGeom>
          <a:noFill/>
        </p:spPr>
        <p:txBody>
          <a:bodyPr wrap="square" rtlCol="0">
            <a:spAutoFit/>
          </a:bodyPr>
          <a:lstStyle/>
          <a:p>
            <a:r>
              <a:rPr lang="en-DK" sz="1400" dirty="0"/>
              <a:t>Covariance function</a:t>
            </a:r>
          </a:p>
        </p:txBody>
      </p:sp>
      <p:sp>
        <p:nvSpPr>
          <p:cNvPr id="12" name="Slide Number Placeholder 11">
            <a:extLst>
              <a:ext uri="{FF2B5EF4-FFF2-40B4-BE49-F238E27FC236}">
                <a16:creationId xmlns:a16="http://schemas.microsoft.com/office/drawing/2014/main" id="{FA3461CC-D074-4AF7-EBB9-63171489C3F7}"/>
              </a:ext>
            </a:extLst>
          </p:cNvPr>
          <p:cNvSpPr>
            <a:spLocks noGrp="1"/>
          </p:cNvSpPr>
          <p:nvPr>
            <p:ph type="sldNum" sz="quarter" idx="12"/>
          </p:nvPr>
        </p:nvSpPr>
        <p:spPr/>
        <p:txBody>
          <a:bodyPr/>
          <a:lstStyle/>
          <a:p>
            <a:fld id="{1D577350-AC76-F346-A529-4661B3C80334}" type="slidenum">
              <a:rPr lang="en-DK" smtClean="0"/>
              <a:t>19</a:t>
            </a:fld>
            <a:endParaRPr lang="en-DK"/>
          </a:p>
        </p:txBody>
      </p:sp>
      <p:sp>
        <p:nvSpPr>
          <p:cNvPr id="13" name="Footer Placeholder 12">
            <a:extLst>
              <a:ext uri="{FF2B5EF4-FFF2-40B4-BE49-F238E27FC236}">
                <a16:creationId xmlns:a16="http://schemas.microsoft.com/office/drawing/2014/main" id="{2AD5AD91-A47D-4DAA-52AD-176E919030E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32841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F9FF8-8C2C-A528-0B8E-295C54E68367}"/>
              </a:ext>
            </a:extLst>
          </p:cNvPr>
          <p:cNvSpPr txBox="1"/>
          <p:nvPr/>
        </p:nvSpPr>
        <p:spPr>
          <a:xfrm>
            <a:off x="2041451" y="808075"/>
            <a:ext cx="8612372"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a:p>
            <a:r>
              <a:rPr lang="en-GB" dirty="0"/>
              <a:t>Think a </a:t>
            </a:r>
            <a:r>
              <a:rPr lang="en-GB" b="1" dirty="0"/>
              <a:t>recipe </a:t>
            </a:r>
            <a:r>
              <a:rPr lang="en-GB" dirty="0"/>
              <a:t>for generating sequences of random variables.</a:t>
            </a:r>
            <a:endParaRPr lang="en-DK" b="1" dirty="0"/>
          </a:p>
        </p:txBody>
      </p:sp>
      <p:pic>
        <p:nvPicPr>
          <p:cNvPr id="1026" name="Picture 2">
            <a:extLst>
              <a:ext uri="{FF2B5EF4-FFF2-40B4-BE49-F238E27FC236}">
                <a16:creationId xmlns:a16="http://schemas.microsoft.com/office/drawing/2014/main" id="{A9EB6B2A-CC27-FEA9-EB88-36A376729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563" y="3089754"/>
            <a:ext cx="2373403" cy="27209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64CB22-24B9-776E-6608-7F7FF9171E5D}"/>
              </a:ext>
            </a:extLst>
          </p:cNvPr>
          <p:cNvSpPr txBox="1"/>
          <p:nvPr/>
        </p:nvSpPr>
        <p:spPr>
          <a:xfrm>
            <a:off x="2409309" y="2626243"/>
            <a:ext cx="2887911" cy="369332"/>
          </a:xfrm>
          <a:prstGeom prst="rect">
            <a:avLst/>
          </a:prstGeom>
          <a:noFill/>
        </p:spPr>
        <p:txBody>
          <a:bodyPr wrap="square" rtlCol="0">
            <a:spAutoFit/>
          </a:bodyPr>
          <a:lstStyle/>
          <a:p>
            <a:pPr algn="ctr"/>
            <a:r>
              <a:rPr lang="en-DK" b="1" dirty="0"/>
              <a:t>Random walk</a:t>
            </a:r>
          </a:p>
        </p:txBody>
      </p:sp>
      <p:pic>
        <p:nvPicPr>
          <p:cNvPr id="1028" name="Picture 4">
            <a:extLst>
              <a:ext uri="{FF2B5EF4-FFF2-40B4-BE49-F238E27FC236}">
                <a16:creationId xmlns:a16="http://schemas.microsoft.com/office/drawing/2014/main" id="{E9011296-5ECB-6276-C1DE-19C75E682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455" y="3089754"/>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F81364-3B12-ED1A-3EE9-4E1799D0C194}"/>
              </a:ext>
            </a:extLst>
          </p:cNvPr>
          <p:cNvSpPr txBox="1"/>
          <p:nvPr/>
        </p:nvSpPr>
        <p:spPr>
          <a:xfrm>
            <a:off x="6172500" y="2626243"/>
            <a:ext cx="2887911" cy="369332"/>
          </a:xfrm>
          <a:prstGeom prst="rect">
            <a:avLst/>
          </a:prstGeom>
          <a:noFill/>
        </p:spPr>
        <p:txBody>
          <a:bodyPr wrap="square" rtlCol="0">
            <a:spAutoFit/>
          </a:bodyPr>
          <a:lstStyle/>
          <a:p>
            <a:pPr algn="ctr"/>
            <a:r>
              <a:rPr lang="en-DK" b="1" dirty="0"/>
              <a:t>Brownian Motion</a:t>
            </a:r>
          </a:p>
        </p:txBody>
      </p:sp>
      <p:sp>
        <p:nvSpPr>
          <p:cNvPr id="2" name="Slide Number Placeholder 1">
            <a:extLst>
              <a:ext uri="{FF2B5EF4-FFF2-40B4-BE49-F238E27FC236}">
                <a16:creationId xmlns:a16="http://schemas.microsoft.com/office/drawing/2014/main" id="{D49B0782-8FC3-944D-E999-AFF9CC38AE93}"/>
              </a:ext>
            </a:extLst>
          </p:cNvPr>
          <p:cNvSpPr>
            <a:spLocks noGrp="1"/>
          </p:cNvSpPr>
          <p:nvPr>
            <p:ph type="sldNum" sz="quarter" idx="12"/>
          </p:nvPr>
        </p:nvSpPr>
        <p:spPr/>
        <p:txBody>
          <a:bodyPr/>
          <a:lstStyle/>
          <a:p>
            <a:fld id="{1D577350-AC76-F346-A529-4661B3C80334}" type="slidenum">
              <a:rPr lang="en-DK" smtClean="0"/>
              <a:t>2</a:t>
            </a:fld>
            <a:endParaRPr lang="en-DK"/>
          </a:p>
        </p:txBody>
      </p:sp>
      <p:sp>
        <p:nvSpPr>
          <p:cNvPr id="3" name="Footer Placeholder 2">
            <a:extLst>
              <a:ext uri="{FF2B5EF4-FFF2-40B4-BE49-F238E27FC236}">
                <a16:creationId xmlns:a16="http://schemas.microsoft.com/office/drawing/2014/main" id="{A199225A-A30B-40C5-4937-5CEC5A2C8A8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837585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8596ED-65C8-85C7-2630-037E066F5A40}"/>
                  </a:ext>
                </a:extLst>
              </p:cNvPr>
              <p:cNvSpPr txBox="1"/>
              <p:nvPr/>
            </p:nvSpPr>
            <p:spPr>
              <a:xfrm>
                <a:off x="3031671" y="474505"/>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B48596ED-65C8-85C7-2630-037E066F5A40}"/>
                  </a:ext>
                </a:extLst>
              </p:cNvPr>
              <p:cNvSpPr txBox="1">
                <a:spLocks noRot="1" noChangeAspect="1" noMove="1" noResize="1" noEditPoints="1" noAdjustHandles="1" noChangeArrowheads="1" noChangeShapeType="1" noTextEdit="1"/>
              </p:cNvSpPr>
              <p:nvPr/>
            </p:nvSpPr>
            <p:spPr>
              <a:xfrm>
                <a:off x="3031671" y="474505"/>
                <a:ext cx="6585856" cy="923330"/>
              </a:xfrm>
              <a:prstGeom prst="rect">
                <a:avLst/>
              </a:prstGeom>
              <a:blipFill>
                <a:blip r:embed="rId2"/>
                <a:stretch>
                  <a:fillRect l="-769"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8EB610-8EB7-2F37-B70B-4E45E664BD27}"/>
                  </a:ext>
                </a:extLst>
              </p:cNvPr>
              <p:cNvSpPr txBox="1"/>
              <p:nvPr/>
            </p:nvSpPr>
            <p:spPr>
              <a:xfrm>
                <a:off x="3461657" y="1567543"/>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i="1">
                                      <a:latin typeface="Cambria Math" panose="02040503050406030204" pitchFamily="18" charset="0"/>
                                    </a:rPr>
                                    <m:t>𝜎</m:t>
                                  </m:r>
                                </m:e>
                                <m:sup>
                                  <m:r>
                                    <a:rPr lang="da-DK" i="1">
                                      <a:latin typeface="Cambria Math" panose="02040503050406030204" pitchFamily="18" charset="0"/>
                                    </a:rPr>
                                    <m:t>2</m:t>
                                  </m:r>
                                </m:sup>
                              </m:sSup>
                            </m:den>
                          </m:f>
                        </m:e>
                      </m:d>
                    </m:oMath>
                  </m:oMathPara>
                </a14:m>
                <a:endParaRPr lang="en-DK" dirty="0"/>
              </a:p>
            </p:txBody>
          </p:sp>
        </mc:Choice>
        <mc:Fallback xmlns="">
          <p:sp>
            <p:nvSpPr>
              <p:cNvPr id="5" name="TextBox 4">
                <a:extLst>
                  <a:ext uri="{FF2B5EF4-FFF2-40B4-BE49-F238E27FC236}">
                    <a16:creationId xmlns:a16="http://schemas.microsoft.com/office/drawing/2014/main" id="{048EB610-8EB7-2F37-B70B-4E45E664BD27}"/>
                  </a:ext>
                </a:extLst>
              </p:cNvPr>
              <p:cNvSpPr txBox="1">
                <a:spLocks noRot="1" noChangeAspect="1" noMove="1" noResize="1" noEditPoints="1" noAdjustHandles="1" noChangeArrowheads="1" noChangeShapeType="1" noTextEdit="1"/>
              </p:cNvSpPr>
              <p:nvPr/>
            </p:nvSpPr>
            <p:spPr>
              <a:xfrm>
                <a:off x="3461657" y="1567543"/>
                <a:ext cx="3361305" cy="627992"/>
              </a:xfrm>
              <a:prstGeom prst="rect">
                <a:avLst/>
              </a:prstGeom>
              <a:blipFill>
                <a:blip r:embed="rId3"/>
                <a:stretch>
                  <a:fillRect/>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D932D9B6-5C3A-122A-209E-846F9C597EE2}"/>
              </a:ext>
            </a:extLst>
          </p:cNvPr>
          <p:cNvSpPr txBox="1"/>
          <p:nvPr/>
        </p:nvSpPr>
        <p:spPr>
          <a:xfrm>
            <a:off x="6988630" y="1696873"/>
            <a:ext cx="3037114" cy="369332"/>
          </a:xfrm>
          <a:prstGeom prst="rect">
            <a:avLst/>
          </a:prstGeom>
          <a:noFill/>
        </p:spPr>
        <p:txBody>
          <a:bodyPr wrap="square" rtlCol="0">
            <a:spAutoFit/>
          </a:bodyPr>
          <a:lstStyle/>
          <a:p>
            <a:r>
              <a:rPr lang="en-DK" dirty="0"/>
              <a:t>RBF or Gaussian kernel.</a:t>
            </a:r>
          </a:p>
        </p:txBody>
      </p:sp>
      <p:pic>
        <p:nvPicPr>
          <p:cNvPr id="13" name="Picture 12" descr="A group of graphs and diagrams&#10;&#10;AI-generated content may be incorrect.">
            <a:extLst>
              <a:ext uri="{FF2B5EF4-FFF2-40B4-BE49-F238E27FC236}">
                <a16:creationId xmlns:a16="http://schemas.microsoft.com/office/drawing/2014/main" id="{FD326E30-D57E-7C2E-D4DC-A174202DF456}"/>
              </a:ext>
            </a:extLst>
          </p:cNvPr>
          <p:cNvPicPr>
            <a:picLocks noChangeAspect="1"/>
          </p:cNvPicPr>
          <p:nvPr/>
        </p:nvPicPr>
        <p:blipFill>
          <a:blip r:embed="rId4"/>
          <a:stretch>
            <a:fillRect/>
          </a:stretch>
        </p:blipFill>
        <p:spPr>
          <a:xfrm>
            <a:off x="2209800" y="2365243"/>
            <a:ext cx="7772400" cy="3921853"/>
          </a:xfrm>
          <a:prstGeom prst="rect">
            <a:avLst/>
          </a:prstGeom>
        </p:spPr>
      </p:pic>
      <p:sp>
        <p:nvSpPr>
          <p:cNvPr id="14" name="Slide Number Placeholder 13">
            <a:extLst>
              <a:ext uri="{FF2B5EF4-FFF2-40B4-BE49-F238E27FC236}">
                <a16:creationId xmlns:a16="http://schemas.microsoft.com/office/drawing/2014/main" id="{27C2FF41-B4E8-E37F-0F8E-7EA73366B5E0}"/>
              </a:ext>
            </a:extLst>
          </p:cNvPr>
          <p:cNvSpPr>
            <a:spLocks noGrp="1"/>
          </p:cNvSpPr>
          <p:nvPr>
            <p:ph type="sldNum" sz="quarter" idx="12"/>
          </p:nvPr>
        </p:nvSpPr>
        <p:spPr/>
        <p:txBody>
          <a:bodyPr/>
          <a:lstStyle/>
          <a:p>
            <a:fld id="{1D577350-AC76-F346-A529-4661B3C80334}" type="slidenum">
              <a:rPr lang="en-DK" smtClean="0"/>
              <a:t>20</a:t>
            </a:fld>
            <a:endParaRPr lang="en-DK"/>
          </a:p>
        </p:txBody>
      </p:sp>
      <p:sp>
        <p:nvSpPr>
          <p:cNvPr id="15" name="Footer Placeholder 14">
            <a:extLst>
              <a:ext uri="{FF2B5EF4-FFF2-40B4-BE49-F238E27FC236}">
                <a16:creationId xmlns:a16="http://schemas.microsoft.com/office/drawing/2014/main" id="{27EBE21F-A4B0-4617-B963-E6D5352E258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84656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8A91C-8C7B-8B61-994E-6776D78FED6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CACF9C-888F-28BA-5FDD-6201461337A9}"/>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29CACF9C-888F-28BA-5FDD-6201461337A9}"/>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39F8D4-8761-587F-98B0-B396D6A46EA5}"/>
                  </a:ext>
                </a:extLst>
              </p:cNvPr>
              <p:cNvSpPr txBox="1"/>
              <p:nvPr/>
            </p:nvSpPr>
            <p:spPr>
              <a:xfrm>
                <a:off x="3960447" y="1397835"/>
                <a:ext cx="4271105" cy="643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2</m:t>
                              </m:r>
                            </m:num>
                            <m:den>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den>
                          </m:f>
                          <m:func>
                            <m:funcPr>
                              <m:ctrlPr>
                                <a:rPr lang="da-DK" b="0" i="1" smtClean="0">
                                  <a:latin typeface="Cambria Math" panose="02040503050406030204" pitchFamily="18" charset="0"/>
                                </a:rPr>
                              </m:ctrlPr>
                            </m:funcPr>
                            <m:fName>
                              <m:sSup>
                                <m:sSupPr>
                                  <m:ctrlPr>
                                    <a:rPr lang="da-DK" b="0" i="1" smtClean="0">
                                      <a:latin typeface="Cambria Math" panose="02040503050406030204" pitchFamily="18" charset="0"/>
                                    </a:rPr>
                                  </m:ctrlPr>
                                </m:sSupPr>
                                <m:e>
                                  <m:r>
                                    <m:rPr>
                                      <m:sty m:val="p"/>
                                    </m:rPr>
                                    <a:rPr lang="da-DK" b="0" i="0" smtClean="0">
                                      <a:latin typeface="Cambria Math" panose="02040503050406030204" pitchFamily="18" charset="0"/>
                                    </a:rPr>
                                    <m:t>sin</m:t>
                                  </m:r>
                                </m:e>
                                <m:sup>
                                  <m:r>
                                    <a:rPr lang="da-DK" b="0" i="1" smtClean="0">
                                      <a:latin typeface="Cambria Math" panose="02040503050406030204" pitchFamily="18" charset="0"/>
                                    </a:rPr>
                                    <m:t>2</m:t>
                                  </m:r>
                                </m:sup>
                              </m:sSup>
                            </m:fName>
                            <m:e>
                              <m:d>
                                <m:dPr>
                                  <m:ctrlPr>
                                    <a:rPr lang="da-DK" b="0" i="1" smtClean="0">
                                      <a:latin typeface="Cambria Math" panose="02040503050406030204" pitchFamily="18" charset="0"/>
                                    </a:rPr>
                                  </m:ctrlPr>
                                </m:dPr>
                                <m:e>
                                  <m:f>
                                    <m:fPr>
                                      <m:ctrlPr>
                                        <a:rPr lang="da-DK" b="0" i="1" smtClean="0">
                                          <a:latin typeface="Cambria Math" panose="02040503050406030204" pitchFamily="18" charset="0"/>
                                        </a:rPr>
                                      </m:ctrlPr>
                                    </m:fPr>
                                    <m:num>
                                      <m:r>
                                        <a:rPr lang="da-DK" b="0" i="1" smtClean="0">
                                          <a:latin typeface="Cambria Math" panose="02040503050406030204" pitchFamily="18" charset="0"/>
                                        </a:rPr>
                                        <m:t>𝜋</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e>
                                      </m:d>
                                    </m:num>
                                    <m:den>
                                      <m:r>
                                        <a:rPr lang="da-DK" b="0" i="1" smtClean="0">
                                          <a:latin typeface="Cambria Math" panose="02040503050406030204" pitchFamily="18" charset="0"/>
                                        </a:rPr>
                                        <m:t>𝑝</m:t>
                                      </m:r>
                                    </m:den>
                                  </m:f>
                                </m:e>
                              </m:d>
                            </m:e>
                          </m:func>
                        </m:e>
                      </m:d>
                    </m:oMath>
                  </m:oMathPara>
                </a14:m>
                <a:endParaRPr lang="en-DK" dirty="0"/>
              </a:p>
            </p:txBody>
          </p:sp>
        </mc:Choice>
        <mc:Fallback xmlns="">
          <p:sp>
            <p:nvSpPr>
              <p:cNvPr id="5" name="TextBox 4">
                <a:extLst>
                  <a:ext uri="{FF2B5EF4-FFF2-40B4-BE49-F238E27FC236}">
                    <a16:creationId xmlns:a16="http://schemas.microsoft.com/office/drawing/2014/main" id="{B439F8D4-8761-587F-98B0-B396D6A46EA5}"/>
                  </a:ext>
                </a:extLst>
              </p:cNvPr>
              <p:cNvSpPr txBox="1">
                <a:spLocks noRot="1" noChangeAspect="1" noMove="1" noResize="1" noEditPoints="1" noAdjustHandles="1" noChangeArrowheads="1" noChangeShapeType="1" noTextEdit="1"/>
              </p:cNvSpPr>
              <p:nvPr/>
            </p:nvSpPr>
            <p:spPr>
              <a:xfrm>
                <a:off x="3960447" y="1397835"/>
                <a:ext cx="4271105" cy="643766"/>
              </a:xfrm>
              <a:prstGeom prst="rect">
                <a:avLst/>
              </a:prstGeom>
              <a:blipFill>
                <a:blip r:embed="rId3"/>
                <a:stretch>
                  <a:fillRect l="-893" b="-7692"/>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8218320E-88B7-83EC-D6BC-2681C5ED58EF}"/>
              </a:ext>
            </a:extLst>
          </p:cNvPr>
          <p:cNvSpPr txBox="1"/>
          <p:nvPr/>
        </p:nvSpPr>
        <p:spPr>
          <a:xfrm>
            <a:off x="8441870" y="1535052"/>
            <a:ext cx="3037114" cy="369332"/>
          </a:xfrm>
          <a:prstGeom prst="rect">
            <a:avLst/>
          </a:prstGeom>
          <a:noFill/>
        </p:spPr>
        <p:txBody>
          <a:bodyPr wrap="square" rtlCol="0">
            <a:spAutoFit/>
          </a:bodyPr>
          <a:lstStyle/>
          <a:p>
            <a:r>
              <a:rPr lang="en-DK" dirty="0"/>
              <a:t>Periodic kernel</a:t>
            </a:r>
          </a:p>
        </p:txBody>
      </p:sp>
      <p:pic>
        <p:nvPicPr>
          <p:cNvPr id="3" name="Picture 2">
            <a:extLst>
              <a:ext uri="{FF2B5EF4-FFF2-40B4-BE49-F238E27FC236}">
                <a16:creationId xmlns:a16="http://schemas.microsoft.com/office/drawing/2014/main" id="{7E2BDF0A-C1EA-4884-9301-544ADD5DF61F}"/>
              </a:ext>
            </a:extLst>
          </p:cNvPr>
          <p:cNvPicPr>
            <a:picLocks noChangeAspect="1"/>
          </p:cNvPicPr>
          <p:nvPr/>
        </p:nvPicPr>
        <p:blipFill>
          <a:blip r:embed="rId4"/>
          <a:stretch>
            <a:fillRect/>
          </a:stretch>
        </p:blipFill>
        <p:spPr>
          <a:xfrm>
            <a:off x="2803072" y="2195535"/>
            <a:ext cx="6585856" cy="4417342"/>
          </a:xfrm>
          <a:prstGeom prst="rect">
            <a:avLst/>
          </a:prstGeom>
        </p:spPr>
      </p:pic>
      <p:sp>
        <p:nvSpPr>
          <p:cNvPr id="7" name="Slide Number Placeholder 6">
            <a:extLst>
              <a:ext uri="{FF2B5EF4-FFF2-40B4-BE49-F238E27FC236}">
                <a16:creationId xmlns:a16="http://schemas.microsoft.com/office/drawing/2014/main" id="{52C1FF20-4792-0E88-0996-255E2423CC47}"/>
              </a:ext>
            </a:extLst>
          </p:cNvPr>
          <p:cNvSpPr>
            <a:spLocks noGrp="1"/>
          </p:cNvSpPr>
          <p:nvPr>
            <p:ph type="sldNum" sz="quarter" idx="12"/>
          </p:nvPr>
        </p:nvSpPr>
        <p:spPr/>
        <p:txBody>
          <a:bodyPr/>
          <a:lstStyle/>
          <a:p>
            <a:fld id="{1D577350-AC76-F346-A529-4661B3C80334}" type="slidenum">
              <a:rPr lang="en-DK" smtClean="0"/>
              <a:t>21</a:t>
            </a:fld>
            <a:endParaRPr lang="en-DK"/>
          </a:p>
        </p:txBody>
      </p:sp>
      <p:sp>
        <p:nvSpPr>
          <p:cNvPr id="8" name="Footer Placeholder 7">
            <a:extLst>
              <a:ext uri="{FF2B5EF4-FFF2-40B4-BE49-F238E27FC236}">
                <a16:creationId xmlns:a16="http://schemas.microsoft.com/office/drawing/2014/main" id="{D724C88B-7836-37DC-83F5-A2DD4FA5746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05729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9478-08A3-472B-AC06-55D47D1E068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7703CB-4E4B-8B45-CD27-71162769B737}"/>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927703CB-4E4B-8B45-CD27-71162769B737}"/>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10127C6C-BE83-1490-C1B0-C1F40CCC7E24}"/>
              </a:ext>
            </a:extLst>
          </p:cNvPr>
          <p:cNvSpPr txBox="1"/>
          <p:nvPr/>
        </p:nvSpPr>
        <p:spPr>
          <a:xfrm>
            <a:off x="8833756" y="1560260"/>
            <a:ext cx="3037114" cy="369332"/>
          </a:xfrm>
          <a:prstGeom prst="rect">
            <a:avLst/>
          </a:prstGeom>
          <a:noFill/>
        </p:spPr>
        <p:txBody>
          <a:bodyPr wrap="square" rtlCol="0">
            <a:spAutoFit/>
          </a:bodyPr>
          <a:lstStyle/>
          <a:p>
            <a:r>
              <a:rPr lang="en-DK" dirty="0"/>
              <a:t>Matern kernel</a:t>
            </a:r>
          </a:p>
        </p:txBody>
      </p:sp>
      <p:pic>
        <p:nvPicPr>
          <p:cNvPr id="7" name="Picture 6" descr="A group of graphs with different colors&#10;&#10;AI-generated content may be incorrect.">
            <a:extLst>
              <a:ext uri="{FF2B5EF4-FFF2-40B4-BE49-F238E27FC236}">
                <a16:creationId xmlns:a16="http://schemas.microsoft.com/office/drawing/2014/main" id="{2CC0C91A-AA85-6796-0AB8-9BAB068C2F81}"/>
              </a:ext>
            </a:extLst>
          </p:cNvPr>
          <p:cNvPicPr>
            <a:picLocks noChangeAspect="1"/>
          </p:cNvPicPr>
          <p:nvPr/>
        </p:nvPicPr>
        <p:blipFill>
          <a:blip r:embed="rId3"/>
          <a:stretch>
            <a:fillRect/>
          </a:stretch>
        </p:blipFill>
        <p:spPr>
          <a:xfrm>
            <a:off x="2942771" y="2245952"/>
            <a:ext cx="6876144" cy="4612048"/>
          </a:xfrm>
          <a:prstGeom prst="rect">
            <a:avLst/>
          </a:prstGeom>
        </p:spPr>
      </p:pic>
      <p:pic>
        <p:nvPicPr>
          <p:cNvPr id="9" name="Picture 8" descr="A math equation with black text&#10;&#10;AI-generated content may be incorrect.">
            <a:extLst>
              <a:ext uri="{FF2B5EF4-FFF2-40B4-BE49-F238E27FC236}">
                <a16:creationId xmlns:a16="http://schemas.microsoft.com/office/drawing/2014/main" id="{BB7555DB-80BE-1F45-8DBA-DA9E0BCDB726}"/>
              </a:ext>
            </a:extLst>
          </p:cNvPr>
          <p:cNvPicPr>
            <a:picLocks noChangeAspect="1"/>
          </p:cNvPicPr>
          <p:nvPr/>
        </p:nvPicPr>
        <p:blipFill>
          <a:blip r:embed="rId4"/>
          <a:stretch>
            <a:fillRect/>
          </a:stretch>
        </p:blipFill>
        <p:spPr>
          <a:xfrm>
            <a:off x="3277920" y="1243901"/>
            <a:ext cx="5636160" cy="923330"/>
          </a:xfrm>
          <a:prstGeom prst="rect">
            <a:avLst/>
          </a:prstGeom>
        </p:spPr>
      </p:pic>
      <p:cxnSp>
        <p:nvCxnSpPr>
          <p:cNvPr id="11" name="Straight Arrow Connector 10">
            <a:extLst>
              <a:ext uri="{FF2B5EF4-FFF2-40B4-BE49-F238E27FC236}">
                <a16:creationId xmlns:a16="http://schemas.microsoft.com/office/drawing/2014/main" id="{B60934E1-AA3B-0D49-D1A1-4BC16B9E79C4}"/>
              </a:ext>
            </a:extLst>
          </p:cNvPr>
          <p:cNvCxnSpPr/>
          <p:nvPr/>
        </p:nvCxnSpPr>
        <p:spPr>
          <a:xfrm flipV="1">
            <a:off x="2383971" y="4114800"/>
            <a:ext cx="1404258" cy="6531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7771A33-FF27-22FC-D802-EAB54276ACFC}"/>
              </a:ext>
            </a:extLst>
          </p:cNvPr>
          <p:cNvSpPr txBox="1"/>
          <p:nvPr/>
        </p:nvSpPr>
        <p:spPr>
          <a:xfrm>
            <a:off x="693056" y="4551976"/>
            <a:ext cx="1970315" cy="369332"/>
          </a:xfrm>
          <a:prstGeom prst="rect">
            <a:avLst/>
          </a:prstGeom>
          <a:noFill/>
        </p:spPr>
        <p:txBody>
          <a:bodyPr wrap="square" rtlCol="0">
            <a:spAutoFit/>
          </a:bodyPr>
          <a:lstStyle/>
          <a:p>
            <a:r>
              <a:rPr lang="en-DK" dirty="0"/>
              <a:t>Discontinuous</a:t>
            </a:r>
          </a:p>
        </p:txBody>
      </p:sp>
      <p:cxnSp>
        <p:nvCxnSpPr>
          <p:cNvPr id="13" name="Straight Arrow Connector 12">
            <a:extLst>
              <a:ext uri="{FF2B5EF4-FFF2-40B4-BE49-F238E27FC236}">
                <a16:creationId xmlns:a16="http://schemas.microsoft.com/office/drawing/2014/main" id="{92D6F563-3E7C-4849-DC3A-93757C02A0FA}"/>
              </a:ext>
            </a:extLst>
          </p:cNvPr>
          <p:cNvCxnSpPr>
            <a:cxnSpLocks/>
          </p:cNvCxnSpPr>
          <p:nvPr/>
        </p:nvCxnSpPr>
        <p:spPr>
          <a:xfrm flipV="1">
            <a:off x="2514600" y="4212771"/>
            <a:ext cx="3690257" cy="17199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6B9ABC1-9B3B-ACD0-B945-2462017530A5}"/>
              </a:ext>
            </a:extLst>
          </p:cNvPr>
          <p:cNvSpPr txBox="1"/>
          <p:nvPr/>
        </p:nvSpPr>
        <p:spPr>
          <a:xfrm>
            <a:off x="10352313" y="5148274"/>
            <a:ext cx="1970315" cy="646331"/>
          </a:xfrm>
          <a:prstGeom prst="rect">
            <a:avLst/>
          </a:prstGeom>
          <a:noFill/>
        </p:spPr>
        <p:txBody>
          <a:bodyPr wrap="square" rtlCol="0">
            <a:spAutoFit/>
          </a:bodyPr>
          <a:lstStyle/>
          <a:p>
            <a:r>
              <a:rPr lang="en-DK" dirty="0"/>
              <a:t>Twice differentiable</a:t>
            </a:r>
          </a:p>
        </p:txBody>
      </p:sp>
      <p:cxnSp>
        <p:nvCxnSpPr>
          <p:cNvPr id="16" name="Straight Arrow Connector 15">
            <a:extLst>
              <a:ext uri="{FF2B5EF4-FFF2-40B4-BE49-F238E27FC236}">
                <a16:creationId xmlns:a16="http://schemas.microsoft.com/office/drawing/2014/main" id="{463B992E-D776-83FB-6840-9BABA25EE9E4}"/>
              </a:ext>
            </a:extLst>
          </p:cNvPr>
          <p:cNvCxnSpPr>
            <a:cxnSpLocks/>
          </p:cNvCxnSpPr>
          <p:nvPr/>
        </p:nvCxnSpPr>
        <p:spPr>
          <a:xfrm flipH="1" flipV="1">
            <a:off x="9296400" y="4343400"/>
            <a:ext cx="950686" cy="12300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78CBA44-A7E1-EDFE-8AB8-4DCCC51BEA3F}"/>
              </a:ext>
            </a:extLst>
          </p:cNvPr>
          <p:cNvSpPr txBox="1"/>
          <p:nvPr/>
        </p:nvSpPr>
        <p:spPr>
          <a:xfrm>
            <a:off x="401862" y="5826769"/>
            <a:ext cx="2552701" cy="369332"/>
          </a:xfrm>
          <a:prstGeom prst="rect">
            <a:avLst/>
          </a:prstGeom>
          <a:noFill/>
        </p:spPr>
        <p:txBody>
          <a:bodyPr wrap="square" rtlCol="0">
            <a:spAutoFit/>
          </a:bodyPr>
          <a:lstStyle/>
          <a:p>
            <a:r>
              <a:rPr lang="en-DK" dirty="0"/>
              <a:t>Once differentiable</a:t>
            </a:r>
          </a:p>
        </p:txBody>
      </p:sp>
      <p:sp>
        <p:nvSpPr>
          <p:cNvPr id="20" name="Slide Number Placeholder 19">
            <a:extLst>
              <a:ext uri="{FF2B5EF4-FFF2-40B4-BE49-F238E27FC236}">
                <a16:creationId xmlns:a16="http://schemas.microsoft.com/office/drawing/2014/main" id="{DF4BE8DA-4E89-4572-ECF0-E5E91F49DF15}"/>
              </a:ext>
            </a:extLst>
          </p:cNvPr>
          <p:cNvSpPr>
            <a:spLocks noGrp="1"/>
          </p:cNvSpPr>
          <p:nvPr>
            <p:ph type="sldNum" sz="quarter" idx="12"/>
          </p:nvPr>
        </p:nvSpPr>
        <p:spPr/>
        <p:txBody>
          <a:bodyPr/>
          <a:lstStyle/>
          <a:p>
            <a:fld id="{1D577350-AC76-F346-A529-4661B3C80334}" type="slidenum">
              <a:rPr lang="en-DK" smtClean="0"/>
              <a:t>22</a:t>
            </a:fld>
            <a:endParaRPr lang="en-DK"/>
          </a:p>
        </p:txBody>
      </p:sp>
      <p:sp>
        <p:nvSpPr>
          <p:cNvPr id="21" name="Footer Placeholder 20">
            <a:extLst>
              <a:ext uri="{FF2B5EF4-FFF2-40B4-BE49-F238E27FC236}">
                <a16:creationId xmlns:a16="http://schemas.microsoft.com/office/drawing/2014/main" id="{EC02F0C4-2017-0A75-A03B-462450D9E838}"/>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4135093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ADD4-5DA5-26B5-AE5A-397C001757D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886210-F501-123E-B9ED-2F08234FFABF}"/>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4" name="TextBox 3">
                <a:extLst>
                  <a:ext uri="{FF2B5EF4-FFF2-40B4-BE49-F238E27FC236}">
                    <a16:creationId xmlns:a16="http://schemas.microsoft.com/office/drawing/2014/main" id="{5A886210-F501-123E-B9ED-2F08234FFABF}"/>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p:pic>
        <p:nvPicPr>
          <p:cNvPr id="3" name="Picture 2" descr="A group of graphs with different colors&#10;&#10;AI-generated content may be incorrect.">
            <a:extLst>
              <a:ext uri="{FF2B5EF4-FFF2-40B4-BE49-F238E27FC236}">
                <a16:creationId xmlns:a16="http://schemas.microsoft.com/office/drawing/2014/main" id="{3DD1529E-05FA-10A5-EA89-EAC278BADC5A}"/>
              </a:ext>
            </a:extLst>
          </p:cNvPr>
          <p:cNvPicPr>
            <a:picLocks noChangeAspect="1"/>
          </p:cNvPicPr>
          <p:nvPr/>
        </p:nvPicPr>
        <p:blipFill>
          <a:blip r:embed="rId3"/>
          <a:stretch>
            <a:fillRect/>
          </a:stretch>
        </p:blipFill>
        <p:spPr>
          <a:xfrm>
            <a:off x="2819258" y="2385618"/>
            <a:ext cx="6401083" cy="429340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118AAE-31F7-1E2D-A125-0290EDE97097}"/>
                  </a:ext>
                </a:extLst>
              </p:cNvPr>
              <p:cNvSpPr txBox="1"/>
              <p:nvPr/>
            </p:nvSpPr>
            <p:spPr>
              <a:xfrm>
                <a:off x="3526972" y="1676260"/>
                <a:ext cx="3189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panose="02040503050406030204" pitchFamily="18" charset="0"/>
                                </a:rPr>
                                <m:t>((</m:t>
                              </m:r>
                              <m:r>
                                <a:rPr lang="da-DK" i="1">
                                  <a:latin typeface="Cambria Math" panose="02040503050406030204" pitchFamily="18" charset="0"/>
                                </a:rPr>
                                <m:t>𝑥</m:t>
                              </m:r>
                            </m:e>
                            <m:sub>
                              <m:r>
                                <a:rPr lang="da-DK" i="1">
                                  <a:latin typeface="Cambria Math" panose="02040503050406030204" pitchFamily="18" charset="0"/>
                                </a:rPr>
                                <m:t>1</m:t>
                              </m:r>
                            </m:sub>
                          </m:sSub>
                          <m:r>
                            <a:rPr lang="da-DK" i="1">
                              <a:latin typeface="Cambria Math" panose="02040503050406030204" pitchFamily="18" charset="0"/>
                            </a:rPr>
                            <m:t>−</m:t>
                          </m:r>
                          <m:r>
                            <a:rPr lang="da-DK" i="1">
                              <a:latin typeface="Cambria Math" panose="02040503050406030204" pitchFamily="18" charset="0"/>
                            </a:rPr>
                            <m:t>𝑐</m:t>
                          </m:r>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m:t>
                              </m:r>
                              <m:r>
                                <a:rPr lang="da-DK" i="1">
                                  <a:latin typeface="Cambria Math" panose="02040503050406030204" pitchFamily="18" charset="0"/>
                                </a:rPr>
                                <m:t>𝑥</m:t>
                              </m:r>
                            </m:e>
                            <m:sub>
                              <m:r>
                                <a:rPr lang="da-DK" i="1">
                                  <a:latin typeface="Cambria Math" panose="02040503050406030204" pitchFamily="18" charset="0"/>
                                </a:rPr>
                                <m:t>2</m:t>
                              </m:r>
                            </m:sub>
                          </m:sSub>
                          <m:r>
                            <a:rPr lang="da-DK" i="1">
                              <a:latin typeface="Cambria Math" panose="02040503050406030204" pitchFamily="18" charset="0"/>
                            </a:rPr>
                            <m:t>−</m:t>
                          </m:r>
                          <m:r>
                            <a:rPr lang="da-DK" i="1">
                              <a:latin typeface="Cambria Math" panose="02040503050406030204" pitchFamily="18" charset="0"/>
                            </a:rPr>
                            <m:t>𝑐</m:t>
                          </m:r>
                          <m:r>
                            <a:rPr lang="da-DK" i="1">
                              <a:latin typeface="Cambria Math" panose="02040503050406030204" pitchFamily="18" charset="0"/>
                            </a:rPr>
                            <m:t>))</m:t>
                          </m:r>
                        </m:e>
                        <m:sup>
                          <m:r>
                            <a:rPr lang="da-DK" b="0" i="1" smtClean="0">
                              <a:latin typeface="Cambria Math" panose="02040503050406030204" pitchFamily="18" charset="0"/>
                            </a:rPr>
                            <m:t>𝛼</m:t>
                          </m:r>
                        </m:sup>
                      </m:sSup>
                    </m:oMath>
                  </m:oMathPara>
                </a14:m>
                <a:endParaRPr lang="en-DK" dirty="0"/>
              </a:p>
            </p:txBody>
          </p:sp>
        </mc:Choice>
        <mc:Fallback xmlns="">
          <p:sp>
            <p:nvSpPr>
              <p:cNvPr id="5" name="TextBox 4">
                <a:extLst>
                  <a:ext uri="{FF2B5EF4-FFF2-40B4-BE49-F238E27FC236}">
                    <a16:creationId xmlns:a16="http://schemas.microsoft.com/office/drawing/2014/main" id="{75118AAE-31F7-1E2D-A125-0290EDE97097}"/>
                  </a:ext>
                </a:extLst>
              </p:cNvPr>
              <p:cNvSpPr txBox="1">
                <a:spLocks noRot="1" noChangeAspect="1" noMove="1" noResize="1" noEditPoints="1" noAdjustHandles="1" noChangeArrowheads="1" noChangeShapeType="1" noTextEdit="1"/>
              </p:cNvSpPr>
              <p:nvPr/>
            </p:nvSpPr>
            <p:spPr>
              <a:xfrm>
                <a:off x="3526972" y="1676260"/>
                <a:ext cx="3189527" cy="276999"/>
              </a:xfrm>
              <a:prstGeom prst="rect">
                <a:avLst/>
              </a:prstGeom>
              <a:blipFill>
                <a:blip r:embed="rId4"/>
                <a:stretch>
                  <a:fillRect l="-1190" t="-4545" b="-36364"/>
                </a:stretch>
              </a:blipFill>
            </p:spPr>
            <p:txBody>
              <a:bodyPr/>
              <a:lstStyle/>
              <a:p>
                <a:r>
                  <a:rPr lang="en-DK">
                    <a:noFill/>
                  </a:rPr>
                  <a:t> </a:t>
                </a:r>
              </a:p>
            </p:txBody>
          </p:sp>
        </mc:Fallback>
      </mc:AlternateContent>
      <p:sp>
        <p:nvSpPr>
          <p:cNvPr id="8" name="TextBox 7">
            <a:extLst>
              <a:ext uri="{FF2B5EF4-FFF2-40B4-BE49-F238E27FC236}">
                <a16:creationId xmlns:a16="http://schemas.microsoft.com/office/drawing/2014/main" id="{E00DC246-BBCB-6279-DA6A-CBE389B643BF}"/>
              </a:ext>
            </a:extLst>
          </p:cNvPr>
          <p:cNvSpPr txBox="1"/>
          <p:nvPr/>
        </p:nvSpPr>
        <p:spPr>
          <a:xfrm>
            <a:off x="7282543" y="1630093"/>
            <a:ext cx="2699657" cy="369332"/>
          </a:xfrm>
          <a:prstGeom prst="rect">
            <a:avLst/>
          </a:prstGeom>
          <a:noFill/>
        </p:spPr>
        <p:txBody>
          <a:bodyPr wrap="square" rtlCol="0">
            <a:spAutoFit/>
          </a:bodyPr>
          <a:lstStyle/>
          <a:p>
            <a:r>
              <a:rPr lang="en-DK" dirty="0"/>
              <a:t>Polynomial kernel</a:t>
            </a:r>
          </a:p>
        </p:txBody>
      </p:sp>
      <p:sp>
        <p:nvSpPr>
          <p:cNvPr id="10" name="Slide Number Placeholder 9">
            <a:extLst>
              <a:ext uri="{FF2B5EF4-FFF2-40B4-BE49-F238E27FC236}">
                <a16:creationId xmlns:a16="http://schemas.microsoft.com/office/drawing/2014/main" id="{F6287DF8-73CB-CC15-1803-EE78DB6E3A5A}"/>
              </a:ext>
            </a:extLst>
          </p:cNvPr>
          <p:cNvSpPr>
            <a:spLocks noGrp="1"/>
          </p:cNvSpPr>
          <p:nvPr>
            <p:ph type="sldNum" sz="quarter" idx="12"/>
          </p:nvPr>
        </p:nvSpPr>
        <p:spPr/>
        <p:txBody>
          <a:bodyPr/>
          <a:lstStyle/>
          <a:p>
            <a:fld id="{1D577350-AC76-F346-A529-4661B3C80334}" type="slidenum">
              <a:rPr lang="en-DK" smtClean="0"/>
              <a:t>23</a:t>
            </a:fld>
            <a:endParaRPr lang="en-DK"/>
          </a:p>
        </p:txBody>
      </p:sp>
      <p:sp>
        <p:nvSpPr>
          <p:cNvPr id="15" name="Footer Placeholder 14">
            <a:extLst>
              <a:ext uri="{FF2B5EF4-FFF2-40B4-BE49-F238E27FC236}">
                <a16:creationId xmlns:a16="http://schemas.microsoft.com/office/drawing/2014/main" id="{71FD4250-8BBF-7F3B-1FB8-7A6530B1A366}"/>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316223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A0EDE-F9F6-3441-6907-E3B835203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96887-E06E-7D04-78B3-F64F49A7D9BF}"/>
              </a:ext>
            </a:extLst>
          </p:cNvPr>
          <p:cNvSpPr>
            <a:spLocks noGrp="1"/>
          </p:cNvSpPr>
          <p:nvPr>
            <p:ph type="ctrTitle"/>
          </p:nvPr>
        </p:nvSpPr>
        <p:spPr>
          <a:xfrm>
            <a:off x="1524000" y="1710192"/>
            <a:ext cx="9144000" cy="2387600"/>
          </a:xfrm>
        </p:spPr>
        <p:txBody>
          <a:bodyPr/>
          <a:lstStyle/>
          <a:p>
            <a:r>
              <a:rPr lang="en-DK" dirty="0">
                <a:solidFill>
                  <a:srgbClr val="00B050"/>
                </a:solidFill>
              </a:rPr>
              <a:t>Gaussian Processes</a:t>
            </a:r>
            <a:r>
              <a:rPr lang="en-DK" dirty="0"/>
              <a:t> &amp; </a:t>
            </a:r>
            <a:r>
              <a:rPr lang="en-DK" dirty="0">
                <a:solidFill>
                  <a:srgbClr val="C00000"/>
                </a:solidFill>
              </a:rPr>
              <a:t>Regressors</a:t>
            </a:r>
          </a:p>
        </p:txBody>
      </p:sp>
      <p:sp>
        <p:nvSpPr>
          <p:cNvPr id="6" name="TextBox 5">
            <a:extLst>
              <a:ext uri="{FF2B5EF4-FFF2-40B4-BE49-F238E27FC236}">
                <a16:creationId xmlns:a16="http://schemas.microsoft.com/office/drawing/2014/main" id="{D5A6B753-F191-A892-1141-9BF0B2D01E25}"/>
              </a:ext>
            </a:extLst>
          </p:cNvPr>
          <p:cNvSpPr txBox="1"/>
          <p:nvPr/>
        </p:nvSpPr>
        <p:spPr>
          <a:xfrm>
            <a:off x="2895602" y="1248527"/>
            <a:ext cx="6651170" cy="923330"/>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i="1" dirty="0"/>
              <a:t>A probability distribution over functions</a:t>
            </a:r>
            <a:r>
              <a:rPr lang="en-GB" dirty="0"/>
              <a:t>, where any finite collection of function values is jointly </a:t>
            </a:r>
            <a:r>
              <a:rPr lang="en-GB" i="1" dirty="0"/>
              <a:t>Gaussian distributed.”</a:t>
            </a:r>
          </a:p>
        </p:txBody>
      </p:sp>
      <p:pic>
        <p:nvPicPr>
          <p:cNvPr id="7170" name="Picture 2" descr="Regression analysis - Wikipedia">
            <a:extLst>
              <a:ext uri="{FF2B5EF4-FFF2-40B4-BE49-F238E27FC236}">
                <a16:creationId xmlns:a16="http://schemas.microsoft.com/office/drawing/2014/main" id="{802CFB0A-8AC3-972C-A801-8CA268C15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102" y="4097792"/>
            <a:ext cx="3149600" cy="2578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7CBBFB61-022E-A0E7-6293-FB091643BD68}"/>
              </a:ext>
            </a:extLst>
          </p:cNvPr>
          <p:cNvCxnSpPr>
            <a:stCxn id="7170" idx="1"/>
          </p:cNvCxnSpPr>
          <p:nvPr/>
        </p:nvCxnSpPr>
        <p:spPr>
          <a:xfrm flipH="1" flipV="1">
            <a:off x="6836229" y="4097792"/>
            <a:ext cx="1697873" cy="128905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5A068EB-375B-F856-0E7F-D31EC82F9E41}"/>
              </a:ext>
            </a:extLst>
          </p:cNvPr>
          <p:cNvSpPr txBox="1"/>
          <p:nvPr/>
        </p:nvSpPr>
        <p:spPr>
          <a:xfrm>
            <a:off x="7565571" y="279030"/>
            <a:ext cx="4626429"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4B0DD1-76EA-609D-DFD0-AD708B2250D9}"/>
                  </a:ext>
                </a:extLst>
              </p:cNvPr>
              <p:cNvSpPr txBox="1"/>
              <p:nvPr/>
            </p:nvSpPr>
            <p:spPr>
              <a:xfrm>
                <a:off x="620485" y="214851"/>
                <a:ext cx="508363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Multivariate normal distribution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xmlns="">
          <p:sp>
            <p:nvSpPr>
              <p:cNvPr id="11" name="TextBox 10">
                <a:extLst>
                  <a:ext uri="{FF2B5EF4-FFF2-40B4-BE49-F238E27FC236}">
                    <a16:creationId xmlns:a16="http://schemas.microsoft.com/office/drawing/2014/main" id="{0E4B0DD1-76EA-609D-DFD0-AD708B2250D9}"/>
                  </a:ext>
                </a:extLst>
              </p:cNvPr>
              <p:cNvSpPr txBox="1">
                <a:spLocks noRot="1" noChangeAspect="1" noMove="1" noResize="1" noEditPoints="1" noAdjustHandles="1" noChangeArrowheads="1" noChangeShapeType="1" noTextEdit="1"/>
              </p:cNvSpPr>
              <p:nvPr/>
            </p:nvSpPr>
            <p:spPr>
              <a:xfrm>
                <a:off x="620485" y="214851"/>
                <a:ext cx="5083630" cy="1200329"/>
              </a:xfrm>
              <a:prstGeom prst="rect">
                <a:avLst/>
              </a:prstGeom>
              <a:blipFill>
                <a:blip r:embed="rId3"/>
                <a:stretch>
                  <a:fillRect l="-995" t="-2083" r="-995"/>
                </a:stretch>
              </a:blipFill>
            </p:spPr>
            <p:txBody>
              <a:bodyPr/>
              <a:lstStyle/>
              <a:p>
                <a:r>
                  <a:rPr lang="en-DK">
                    <a:noFill/>
                  </a:rPr>
                  <a:t> </a:t>
                </a:r>
              </a:p>
            </p:txBody>
          </p:sp>
        </mc:Fallback>
      </mc:AlternateContent>
    </p:spTree>
    <p:extLst>
      <p:ext uri="{BB962C8B-B14F-4D97-AF65-F5344CB8AC3E}">
        <p14:creationId xmlns:p14="http://schemas.microsoft.com/office/powerpoint/2010/main" val="3149353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graph of a function&#10;&#10;AI-generated content may be incorrect.">
            <a:extLst>
              <a:ext uri="{FF2B5EF4-FFF2-40B4-BE49-F238E27FC236}">
                <a16:creationId xmlns:a16="http://schemas.microsoft.com/office/drawing/2014/main" id="{FDCB859F-48F3-F2D2-0088-25FECDA24FFC}"/>
              </a:ext>
            </a:extLst>
          </p:cNvPr>
          <p:cNvPicPr>
            <a:picLocks noChangeAspect="1"/>
          </p:cNvPicPr>
          <p:nvPr/>
        </p:nvPicPr>
        <p:blipFill>
          <a:blip r:embed="rId2"/>
          <a:stretch>
            <a:fillRect/>
          </a:stretch>
        </p:blipFill>
        <p:spPr>
          <a:xfrm>
            <a:off x="649454" y="1142583"/>
            <a:ext cx="4725233" cy="4725233"/>
          </a:xfrm>
          <a:prstGeom prst="rect">
            <a:avLst/>
          </a:prstGeom>
        </p:spPr>
      </p:pic>
      <p:pic>
        <p:nvPicPr>
          <p:cNvPr id="8" name="Picture 2" descr="Regression analysis - Wikipedia">
            <a:extLst>
              <a:ext uri="{FF2B5EF4-FFF2-40B4-BE49-F238E27FC236}">
                <a16:creationId xmlns:a16="http://schemas.microsoft.com/office/drawing/2014/main" id="{496B3C6B-6DD4-7B0E-1512-185AA9D14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130" y="2301649"/>
            <a:ext cx="3149600" cy="2578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7F22138F-A1D7-4894-02CC-8AAB565E3E11}"/>
              </a:ext>
            </a:extLst>
          </p:cNvPr>
          <p:cNvCxnSpPr>
            <a:cxnSpLocks/>
            <a:stCxn id="7" idx="3"/>
          </p:cNvCxnSpPr>
          <p:nvPr/>
        </p:nvCxnSpPr>
        <p:spPr>
          <a:xfrm flipV="1">
            <a:off x="5374687" y="3505199"/>
            <a:ext cx="2103799" cy="1"/>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0C53C54-5DEE-8C16-C545-A9608FC6F1DA}"/>
              </a:ext>
            </a:extLst>
          </p:cNvPr>
          <p:cNvSpPr txBox="1"/>
          <p:nvPr/>
        </p:nvSpPr>
        <p:spPr>
          <a:xfrm>
            <a:off x="5570331" y="2706470"/>
            <a:ext cx="1872044" cy="646331"/>
          </a:xfrm>
          <a:prstGeom prst="rect">
            <a:avLst/>
          </a:prstGeom>
          <a:noFill/>
        </p:spPr>
        <p:txBody>
          <a:bodyPr wrap="square" rtlCol="0">
            <a:spAutoFit/>
          </a:bodyPr>
          <a:lstStyle/>
          <a:p>
            <a:r>
              <a:rPr lang="en-DK" dirty="0"/>
              <a:t>How to use for regression?</a:t>
            </a:r>
          </a:p>
        </p:txBody>
      </p:sp>
      <p:sp>
        <p:nvSpPr>
          <p:cNvPr id="14" name="Slide Number Placeholder 13">
            <a:extLst>
              <a:ext uri="{FF2B5EF4-FFF2-40B4-BE49-F238E27FC236}">
                <a16:creationId xmlns:a16="http://schemas.microsoft.com/office/drawing/2014/main" id="{065719CC-0FF2-6E54-B11E-2ABD190EA544}"/>
              </a:ext>
            </a:extLst>
          </p:cNvPr>
          <p:cNvSpPr>
            <a:spLocks noGrp="1"/>
          </p:cNvSpPr>
          <p:nvPr>
            <p:ph type="sldNum" sz="quarter" idx="12"/>
          </p:nvPr>
        </p:nvSpPr>
        <p:spPr/>
        <p:txBody>
          <a:bodyPr/>
          <a:lstStyle/>
          <a:p>
            <a:fld id="{1D577350-AC76-F346-A529-4661B3C80334}" type="slidenum">
              <a:rPr lang="en-DK" smtClean="0"/>
              <a:t>25</a:t>
            </a:fld>
            <a:endParaRPr lang="en-DK"/>
          </a:p>
        </p:txBody>
      </p:sp>
      <p:sp>
        <p:nvSpPr>
          <p:cNvPr id="15" name="Footer Placeholder 14">
            <a:extLst>
              <a:ext uri="{FF2B5EF4-FFF2-40B4-BE49-F238E27FC236}">
                <a16:creationId xmlns:a16="http://schemas.microsoft.com/office/drawing/2014/main" id="{B02D46B7-A09F-29BD-09D7-14F6CC6C2F58}"/>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475183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graph&#10;&#10;AI-generated content may be incorrect.">
            <a:extLst>
              <a:ext uri="{FF2B5EF4-FFF2-40B4-BE49-F238E27FC236}">
                <a16:creationId xmlns:a16="http://schemas.microsoft.com/office/drawing/2014/main" id="{43B87551-8F62-4388-764B-BF203FC40E21}"/>
              </a:ext>
            </a:extLst>
          </p:cNvPr>
          <p:cNvPicPr>
            <a:picLocks noChangeAspect="1"/>
          </p:cNvPicPr>
          <p:nvPr/>
        </p:nvPicPr>
        <p:blipFill>
          <a:blip r:embed="rId2"/>
          <a:stretch>
            <a:fillRect/>
          </a:stretch>
        </p:blipFill>
        <p:spPr>
          <a:xfrm>
            <a:off x="6520545" y="1373414"/>
            <a:ext cx="4285343" cy="428534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B6369D-FC88-D0C4-6791-9AB64C0EB224}"/>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EEB6369D-FC88-D0C4-6791-9AB64C0EB224}"/>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3"/>
                <a:stretch>
                  <a:fillRect l="-1010" t="-862" r="-253" b="-2586"/>
                </a:stretch>
              </a:blipFill>
            </p:spPr>
            <p:txBody>
              <a:bodyPr/>
              <a:lstStyle/>
              <a:p>
                <a:r>
                  <a:rPr lang="en-DK">
                    <a:noFill/>
                  </a:rPr>
                  <a:t> </a:t>
                </a:r>
              </a:p>
            </p:txBody>
          </p:sp>
        </mc:Fallback>
      </mc:AlternateContent>
      <p:sp>
        <p:nvSpPr>
          <p:cNvPr id="14" name="Oval 13">
            <a:extLst>
              <a:ext uri="{FF2B5EF4-FFF2-40B4-BE49-F238E27FC236}">
                <a16:creationId xmlns:a16="http://schemas.microsoft.com/office/drawing/2014/main" id="{999B3162-35BF-EF9C-E785-1327041804F6}"/>
              </a:ext>
            </a:extLst>
          </p:cNvPr>
          <p:cNvSpPr/>
          <p:nvPr/>
        </p:nvSpPr>
        <p:spPr>
          <a:xfrm>
            <a:off x="8556171" y="3222169"/>
            <a:ext cx="76200" cy="762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5" name="Straight Connector 14">
            <a:extLst>
              <a:ext uri="{FF2B5EF4-FFF2-40B4-BE49-F238E27FC236}">
                <a16:creationId xmlns:a16="http://schemas.microsoft.com/office/drawing/2014/main" id="{2DB3078C-C703-8886-ADE6-9D2343C2350F}"/>
              </a:ext>
            </a:extLst>
          </p:cNvPr>
          <p:cNvCxnSpPr>
            <a:cxnSpLocks/>
          </p:cNvCxnSpPr>
          <p:nvPr/>
        </p:nvCxnSpPr>
        <p:spPr>
          <a:xfrm>
            <a:off x="7434943" y="3260271"/>
            <a:ext cx="11974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3B68909-637F-07A7-1CA8-5E02A45DC530}"/>
              </a:ext>
            </a:extLst>
          </p:cNvPr>
          <p:cNvCxnSpPr>
            <a:cxnSpLocks/>
          </p:cNvCxnSpPr>
          <p:nvPr/>
        </p:nvCxnSpPr>
        <p:spPr>
          <a:xfrm flipH="1">
            <a:off x="8556168" y="3260271"/>
            <a:ext cx="32659" cy="152944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0F2BEACB-95B9-9DBA-D4F7-CA040DD8A939}"/>
              </a:ext>
            </a:extLst>
          </p:cNvPr>
          <p:cNvSpPr>
            <a:spLocks noGrp="1"/>
          </p:cNvSpPr>
          <p:nvPr>
            <p:ph type="sldNum" sz="quarter" idx="12"/>
          </p:nvPr>
        </p:nvSpPr>
        <p:spPr/>
        <p:txBody>
          <a:bodyPr/>
          <a:lstStyle/>
          <a:p>
            <a:fld id="{1D577350-AC76-F346-A529-4661B3C80334}" type="slidenum">
              <a:rPr lang="en-DK" smtClean="0"/>
              <a:t>26</a:t>
            </a:fld>
            <a:endParaRPr lang="en-DK"/>
          </a:p>
        </p:txBody>
      </p:sp>
      <p:sp>
        <p:nvSpPr>
          <p:cNvPr id="18" name="Footer Placeholder 17">
            <a:extLst>
              <a:ext uri="{FF2B5EF4-FFF2-40B4-BE49-F238E27FC236}">
                <a16:creationId xmlns:a16="http://schemas.microsoft.com/office/drawing/2014/main" id="{E40C8959-2B5B-FF32-01B8-3913728FD6E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747203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A03DC-04A5-0CFB-F003-43B82CE0FDA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B3EAC7-FEA8-B7D6-031F-165EC9CC7A59}"/>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3B3EAC7-FEA8-B7D6-031F-165EC9CC7A59}"/>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B21F73A8-68D5-17B4-014C-5C35118B52A9}"/>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A755D79B-9378-AE31-CF02-C8EB92FFD28F}"/>
              </a:ext>
            </a:extLst>
          </p:cNvPr>
          <p:cNvPicPr>
            <a:picLocks noChangeAspect="1"/>
          </p:cNvPicPr>
          <p:nvPr/>
        </p:nvPicPr>
        <p:blipFill>
          <a:blip r:embed="rId4"/>
          <a:stretch>
            <a:fillRect/>
          </a:stretch>
        </p:blipFill>
        <p:spPr>
          <a:xfrm>
            <a:off x="6665685" y="1286328"/>
            <a:ext cx="4285343" cy="4285343"/>
          </a:xfrm>
          <a:prstGeom prst="rect">
            <a:avLst/>
          </a:prstGeom>
        </p:spPr>
      </p:pic>
      <p:sp>
        <p:nvSpPr>
          <p:cNvPr id="10" name="Slide Number Placeholder 9">
            <a:extLst>
              <a:ext uri="{FF2B5EF4-FFF2-40B4-BE49-F238E27FC236}">
                <a16:creationId xmlns:a16="http://schemas.microsoft.com/office/drawing/2014/main" id="{38B4FAC8-5D37-7FD4-9801-B1AC99AEE99F}"/>
              </a:ext>
            </a:extLst>
          </p:cNvPr>
          <p:cNvSpPr>
            <a:spLocks noGrp="1"/>
          </p:cNvSpPr>
          <p:nvPr>
            <p:ph type="sldNum" sz="quarter" idx="12"/>
          </p:nvPr>
        </p:nvSpPr>
        <p:spPr/>
        <p:txBody>
          <a:bodyPr/>
          <a:lstStyle/>
          <a:p>
            <a:fld id="{1D577350-AC76-F346-A529-4661B3C80334}" type="slidenum">
              <a:rPr lang="en-DK" smtClean="0"/>
              <a:t>27</a:t>
            </a:fld>
            <a:endParaRPr lang="en-DK"/>
          </a:p>
        </p:txBody>
      </p:sp>
      <p:sp>
        <p:nvSpPr>
          <p:cNvPr id="12" name="Footer Placeholder 11">
            <a:extLst>
              <a:ext uri="{FF2B5EF4-FFF2-40B4-BE49-F238E27FC236}">
                <a16:creationId xmlns:a16="http://schemas.microsoft.com/office/drawing/2014/main" id="{F9020682-18AC-8F46-8112-6876FDC6F99A}"/>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24459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36388-0A63-C74D-DB66-473254A776C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42EC8A-0B6F-C7F0-6677-592FAADE8C9E}"/>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C242EC8A-0B6F-C7F0-6677-592FAADE8C9E}"/>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C6BFD4DE-4B26-D6D1-2FCA-F309CA80764F}"/>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C44AD2C1-F006-8E8A-E4A9-28160285395E}"/>
              </a:ext>
            </a:extLst>
          </p:cNvPr>
          <p:cNvPicPr>
            <a:picLocks noChangeAspect="1"/>
          </p:cNvPicPr>
          <p:nvPr/>
        </p:nvPicPr>
        <p:blipFill>
          <a:blip r:embed="rId4"/>
          <a:stretch>
            <a:fillRect/>
          </a:stretch>
        </p:blipFill>
        <p:spPr>
          <a:xfrm>
            <a:off x="6665685" y="1286328"/>
            <a:ext cx="4285343" cy="4285343"/>
          </a:xfrm>
          <a:prstGeom prst="rect">
            <a:avLst/>
          </a:prstGeom>
        </p:spPr>
      </p:pic>
      <p:pic>
        <p:nvPicPr>
          <p:cNvPr id="15" name="Picture 14" descr="A graph of a graph of a function&#10;&#10;AI-generated content may be incorrect.">
            <a:extLst>
              <a:ext uri="{FF2B5EF4-FFF2-40B4-BE49-F238E27FC236}">
                <a16:creationId xmlns:a16="http://schemas.microsoft.com/office/drawing/2014/main" id="{D207A693-DC09-901F-CDD5-B82E6C801701}"/>
              </a:ext>
            </a:extLst>
          </p:cNvPr>
          <p:cNvPicPr>
            <a:picLocks noChangeAspect="1"/>
          </p:cNvPicPr>
          <p:nvPr/>
        </p:nvPicPr>
        <p:blipFill>
          <a:blip r:embed="rId5"/>
          <a:stretch>
            <a:fillRect/>
          </a:stretch>
        </p:blipFill>
        <p:spPr>
          <a:xfrm>
            <a:off x="6665685" y="1286328"/>
            <a:ext cx="4285343" cy="4285343"/>
          </a:xfrm>
          <a:prstGeom prst="rect">
            <a:avLst/>
          </a:prstGeom>
        </p:spPr>
      </p:pic>
      <p:sp>
        <p:nvSpPr>
          <p:cNvPr id="2" name="Slide Number Placeholder 1">
            <a:extLst>
              <a:ext uri="{FF2B5EF4-FFF2-40B4-BE49-F238E27FC236}">
                <a16:creationId xmlns:a16="http://schemas.microsoft.com/office/drawing/2014/main" id="{92C6BBCB-B2AB-2B2D-5234-AB78C49CF449}"/>
              </a:ext>
            </a:extLst>
          </p:cNvPr>
          <p:cNvSpPr>
            <a:spLocks noGrp="1"/>
          </p:cNvSpPr>
          <p:nvPr>
            <p:ph type="sldNum" sz="quarter" idx="12"/>
          </p:nvPr>
        </p:nvSpPr>
        <p:spPr/>
        <p:txBody>
          <a:bodyPr/>
          <a:lstStyle/>
          <a:p>
            <a:fld id="{1D577350-AC76-F346-A529-4661B3C80334}" type="slidenum">
              <a:rPr lang="en-DK" smtClean="0"/>
              <a:t>28</a:t>
            </a:fld>
            <a:endParaRPr lang="en-DK"/>
          </a:p>
        </p:txBody>
      </p:sp>
      <p:sp>
        <p:nvSpPr>
          <p:cNvPr id="3" name="Footer Placeholder 2">
            <a:extLst>
              <a:ext uri="{FF2B5EF4-FFF2-40B4-BE49-F238E27FC236}">
                <a16:creationId xmlns:a16="http://schemas.microsoft.com/office/drawing/2014/main" id="{4AE5EACF-88D7-65F7-FE52-E5CABE7CE1A0}"/>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592480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1F817-DD35-2A39-23E5-CDF971798BC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63A785-AC8E-AE17-969D-B30835CB20D5}"/>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663A785-AC8E-AE17-969D-B30835CB20D5}"/>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6892BDAA-D5A9-BA52-B2CE-D2C9423FB76A}"/>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522E8A92-0AF2-CA41-D500-4C825BD71CD3}"/>
              </a:ext>
            </a:extLst>
          </p:cNvPr>
          <p:cNvPicPr>
            <a:picLocks noChangeAspect="1"/>
          </p:cNvPicPr>
          <p:nvPr/>
        </p:nvPicPr>
        <p:blipFill>
          <a:blip r:embed="rId4"/>
          <a:stretch>
            <a:fillRect/>
          </a:stretch>
        </p:blipFill>
        <p:spPr>
          <a:xfrm>
            <a:off x="6665685" y="1286328"/>
            <a:ext cx="4285343" cy="4285343"/>
          </a:xfrm>
          <a:prstGeom prst="rect">
            <a:avLst/>
          </a:prstGeom>
        </p:spPr>
      </p:pic>
      <p:pic>
        <p:nvPicPr>
          <p:cNvPr id="15" name="Picture 14" descr="A graph of a graph of a function&#10;&#10;AI-generated content may be incorrect.">
            <a:extLst>
              <a:ext uri="{FF2B5EF4-FFF2-40B4-BE49-F238E27FC236}">
                <a16:creationId xmlns:a16="http://schemas.microsoft.com/office/drawing/2014/main" id="{762E1BEA-F5AC-549E-7860-DBD16D79E8F7}"/>
              </a:ext>
            </a:extLst>
          </p:cNvPr>
          <p:cNvPicPr>
            <a:picLocks noChangeAspect="1"/>
          </p:cNvPicPr>
          <p:nvPr/>
        </p:nvPicPr>
        <p:blipFill>
          <a:blip r:embed="rId5"/>
          <a:stretch>
            <a:fillRect/>
          </a:stretch>
        </p:blipFill>
        <p:spPr>
          <a:xfrm>
            <a:off x="6665685" y="1286328"/>
            <a:ext cx="4285343" cy="4285343"/>
          </a:xfrm>
          <a:prstGeom prst="rect">
            <a:avLst/>
          </a:prstGeom>
        </p:spPr>
      </p:pic>
      <p:pic>
        <p:nvPicPr>
          <p:cNvPr id="6" name="Picture 5">
            <a:extLst>
              <a:ext uri="{FF2B5EF4-FFF2-40B4-BE49-F238E27FC236}">
                <a16:creationId xmlns:a16="http://schemas.microsoft.com/office/drawing/2014/main" id="{39662E83-D0A7-2112-1270-C06BCE163F94}"/>
              </a:ext>
            </a:extLst>
          </p:cNvPr>
          <p:cNvPicPr>
            <a:picLocks noChangeAspect="1"/>
          </p:cNvPicPr>
          <p:nvPr/>
        </p:nvPicPr>
        <p:blipFill>
          <a:blip r:embed="rId6"/>
          <a:stretch>
            <a:fillRect/>
          </a:stretch>
        </p:blipFill>
        <p:spPr>
          <a:xfrm>
            <a:off x="6665685" y="1286328"/>
            <a:ext cx="4285343" cy="4285343"/>
          </a:xfrm>
          <a:prstGeom prst="rect">
            <a:avLst/>
          </a:prstGeom>
        </p:spPr>
      </p:pic>
      <p:sp>
        <p:nvSpPr>
          <p:cNvPr id="7" name="Slide Number Placeholder 6">
            <a:extLst>
              <a:ext uri="{FF2B5EF4-FFF2-40B4-BE49-F238E27FC236}">
                <a16:creationId xmlns:a16="http://schemas.microsoft.com/office/drawing/2014/main" id="{DBD58112-B463-8ADC-ED26-E9C56F6B3895}"/>
              </a:ext>
            </a:extLst>
          </p:cNvPr>
          <p:cNvSpPr>
            <a:spLocks noGrp="1"/>
          </p:cNvSpPr>
          <p:nvPr>
            <p:ph type="sldNum" sz="quarter" idx="12"/>
          </p:nvPr>
        </p:nvSpPr>
        <p:spPr/>
        <p:txBody>
          <a:bodyPr/>
          <a:lstStyle/>
          <a:p>
            <a:fld id="{1D577350-AC76-F346-A529-4661B3C80334}" type="slidenum">
              <a:rPr lang="en-DK" smtClean="0"/>
              <a:t>29</a:t>
            </a:fld>
            <a:endParaRPr lang="en-DK"/>
          </a:p>
        </p:txBody>
      </p:sp>
      <p:sp>
        <p:nvSpPr>
          <p:cNvPr id="8" name="Footer Placeholder 7">
            <a:extLst>
              <a:ext uri="{FF2B5EF4-FFF2-40B4-BE49-F238E27FC236}">
                <a16:creationId xmlns:a16="http://schemas.microsoft.com/office/drawing/2014/main" id="{82FF657A-ECE0-D778-9FC6-B54D9E0D1BD5}"/>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137046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75459-4FB5-1E86-BE9F-F5478B41A9A0}"/>
              </a:ext>
            </a:extLst>
          </p:cNvPr>
          <p:cNvSpPr txBox="1"/>
          <p:nvPr/>
        </p:nvSpPr>
        <p:spPr>
          <a:xfrm>
            <a:off x="2041451" y="808075"/>
            <a:ext cx="8612372" cy="1200329"/>
          </a:xfrm>
          <a:prstGeom prst="rect">
            <a:avLst/>
          </a:prstGeom>
          <a:noFill/>
        </p:spPr>
        <p:txBody>
          <a:bodyPr wrap="square" rtlCol="0">
            <a:spAutoFit/>
          </a:bodyPr>
          <a:lstStyle/>
          <a:p>
            <a:r>
              <a:rPr lang="en-GB" b="1" dirty="0"/>
              <a:t>Bernoulli Process:</a:t>
            </a:r>
          </a:p>
          <a:p>
            <a:pPr marL="285750" indent="-285750">
              <a:buFont typeface="Wingdings" pitchFamily="2" charset="2"/>
              <a:buChar char="Ø"/>
            </a:pPr>
            <a:r>
              <a:rPr lang="en-GB" dirty="0"/>
              <a:t>Sequence of random variables each drawn </a:t>
            </a:r>
            <a:r>
              <a:rPr lang="en-GB" dirty="0" err="1"/>
              <a:t>iid</a:t>
            </a:r>
            <a:r>
              <a:rPr lang="en-GB" dirty="0"/>
              <a:t>. from a Bernoulli distribution.</a:t>
            </a:r>
          </a:p>
          <a:p>
            <a:pPr marL="285750" indent="-285750">
              <a:buFont typeface="Wingdings" pitchFamily="2" charset="2"/>
              <a:buChar char="Ø"/>
            </a:pPr>
            <a:endParaRPr lang="en-GB" dirty="0"/>
          </a:p>
          <a:p>
            <a:r>
              <a:rPr lang="en-DK" dirty="0"/>
              <a:t>This definition tells us what the </a:t>
            </a:r>
            <a:r>
              <a:rPr lang="en-DK" b="1" dirty="0"/>
              <a:t>recipe</a:t>
            </a:r>
            <a:r>
              <a:rPr lang="en-DK" dirty="0"/>
              <a:t> is.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9A1CD3D-A405-8E17-4AC3-1A8C3B3C2B3B}"/>
                  </a:ext>
                </a:extLst>
              </p:cNvPr>
              <p:cNvSpPr txBox="1"/>
              <p:nvPr/>
            </p:nvSpPr>
            <p:spPr>
              <a:xfrm>
                <a:off x="5343716" y="3767601"/>
                <a:ext cx="537006"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4400" b="0" i="1" smtClean="0">
                          <a:latin typeface="Cambria Math" panose="02040503050406030204" pitchFamily="18" charset="0"/>
                        </a:rPr>
                        <m:t>≠</m:t>
                      </m:r>
                    </m:oMath>
                  </m:oMathPara>
                </a14:m>
                <a:endParaRPr lang="en-DK" sz="4400" dirty="0"/>
              </a:p>
            </p:txBody>
          </p:sp>
        </mc:Choice>
        <mc:Fallback xmlns="">
          <p:sp>
            <p:nvSpPr>
              <p:cNvPr id="21" name="TextBox 20">
                <a:extLst>
                  <a:ext uri="{FF2B5EF4-FFF2-40B4-BE49-F238E27FC236}">
                    <a16:creationId xmlns:a16="http://schemas.microsoft.com/office/drawing/2014/main" id="{B9A1CD3D-A405-8E17-4AC3-1A8C3B3C2B3B}"/>
                  </a:ext>
                </a:extLst>
              </p:cNvPr>
              <p:cNvSpPr txBox="1">
                <a:spLocks noRot="1" noChangeAspect="1" noMove="1" noResize="1" noEditPoints="1" noAdjustHandles="1" noChangeArrowheads="1" noChangeShapeType="1" noTextEdit="1"/>
              </p:cNvSpPr>
              <p:nvPr/>
            </p:nvSpPr>
            <p:spPr>
              <a:xfrm>
                <a:off x="5343716" y="3767601"/>
                <a:ext cx="537006" cy="677108"/>
              </a:xfrm>
              <a:prstGeom prst="rect">
                <a:avLst/>
              </a:prstGeom>
              <a:blipFill>
                <a:blip r:embed="rId2"/>
                <a:stretch>
                  <a:fillRect l="-18182" r="-18182" b="-3704"/>
                </a:stretch>
              </a:blipFill>
            </p:spPr>
            <p:txBody>
              <a:bodyPr/>
              <a:lstStyle/>
              <a:p>
                <a:r>
                  <a:rPr lang="en-DK">
                    <a:noFill/>
                  </a:rPr>
                  <a:t> </a:t>
                </a:r>
              </a:p>
            </p:txBody>
          </p:sp>
        </mc:Fallback>
      </mc:AlternateContent>
      <p:grpSp>
        <p:nvGrpSpPr>
          <p:cNvPr id="30" name="Group 29">
            <a:extLst>
              <a:ext uri="{FF2B5EF4-FFF2-40B4-BE49-F238E27FC236}">
                <a16:creationId xmlns:a16="http://schemas.microsoft.com/office/drawing/2014/main" id="{6D94ED9F-52F6-5959-3ED8-7CAFB6AAA792}"/>
              </a:ext>
            </a:extLst>
          </p:cNvPr>
          <p:cNvGrpSpPr/>
          <p:nvPr/>
        </p:nvGrpSpPr>
        <p:grpSpPr>
          <a:xfrm>
            <a:off x="1534886" y="2253752"/>
            <a:ext cx="2884714" cy="3704807"/>
            <a:chOff x="1001486" y="2612981"/>
            <a:chExt cx="2884714" cy="3704807"/>
          </a:xfrm>
        </p:grpSpPr>
        <p:sp>
          <p:nvSpPr>
            <p:cNvPr id="16" name="TextBox 15">
              <a:extLst>
                <a:ext uri="{FF2B5EF4-FFF2-40B4-BE49-F238E27FC236}">
                  <a16:creationId xmlns:a16="http://schemas.microsoft.com/office/drawing/2014/main" id="{CF84878F-240B-2DC5-9AA9-282306123E7E}"/>
                </a:ext>
              </a:extLst>
            </p:cNvPr>
            <p:cNvSpPr txBox="1"/>
            <p:nvPr/>
          </p:nvSpPr>
          <p:spPr>
            <a:xfrm>
              <a:off x="1208316" y="2612981"/>
              <a:ext cx="2449283" cy="369332"/>
            </a:xfrm>
            <a:prstGeom prst="rect">
              <a:avLst/>
            </a:prstGeom>
            <a:noFill/>
          </p:spPr>
          <p:txBody>
            <a:bodyPr wrap="square">
              <a:spAutoFit/>
            </a:bodyPr>
            <a:lstStyle/>
            <a:p>
              <a:r>
                <a:rPr lang="en-GB" b="1" dirty="0"/>
                <a:t>Bernoulli Distribution</a:t>
              </a:r>
              <a:endParaRPr lang="en-DK" dirty="0"/>
            </a:p>
          </p:txBody>
        </p:sp>
        <p:grpSp>
          <p:nvGrpSpPr>
            <p:cNvPr id="26" name="Group 25">
              <a:extLst>
                <a:ext uri="{FF2B5EF4-FFF2-40B4-BE49-F238E27FC236}">
                  <a16:creationId xmlns:a16="http://schemas.microsoft.com/office/drawing/2014/main" id="{B68D852F-7902-64B1-5B6B-345FE79DBBC1}"/>
                </a:ext>
              </a:extLst>
            </p:cNvPr>
            <p:cNvGrpSpPr/>
            <p:nvPr/>
          </p:nvGrpSpPr>
          <p:grpSpPr>
            <a:xfrm>
              <a:off x="1001486" y="2775858"/>
              <a:ext cx="2884714" cy="3541930"/>
              <a:chOff x="1001486" y="2775858"/>
              <a:chExt cx="2884714" cy="3541930"/>
            </a:xfrm>
          </p:grpSpPr>
          <p:cxnSp>
            <p:nvCxnSpPr>
              <p:cNvPr id="6" name="Straight Connector 5">
                <a:extLst>
                  <a:ext uri="{FF2B5EF4-FFF2-40B4-BE49-F238E27FC236}">
                    <a16:creationId xmlns:a16="http://schemas.microsoft.com/office/drawing/2014/main" id="{ABAA45CF-1094-E00C-952C-6E8BAC95A3B3}"/>
                  </a:ext>
                </a:extLst>
              </p:cNvPr>
              <p:cNvCxnSpPr/>
              <p:nvPr/>
            </p:nvCxnSpPr>
            <p:spPr>
              <a:xfrm>
                <a:off x="1001486" y="2775858"/>
                <a:ext cx="0" cy="2656115"/>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CD57DE6-35F8-CC6E-5539-EADC908CAE81}"/>
                  </a:ext>
                </a:extLst>
              </p:cNvPr>
              <p:cNvCxnSpPr>
                <a:cxnSpLocks/>
              </p:cNvCxnSpPr>
              <p:nvPr/>
            </p:nvCxnSpPr>
            <p:spPr>
              <a:xfrm flipH="1">
                <a:off x="1001486" y="5431973"/>
                <a:ext cx="2884714" cy="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D9028483-788F-2201-E009-46718056F419}"/>
                  </a:ext>
                </a:extLst>
              </p:cNvPr>
              <p:cNvSpPr/>
              <p:nvPr/>
            </p:nvSpPr>
            <p:spPr>
              <a:xfrm>
                <a:off x="1426029" y="3624944"/>
                <a:ext cx="696685" cy="1807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450C4DB3-99C0-E8C6-DDDC-E1C041849487}"/>
                  </a:ext>
                </a:extLst>
              </p:cNvPr>
              <p:cNvSpPr/>
              <p:nvPr/>
            </p:nvSpPr>
            <p:spPr>
              <a:xfrm>
                <a:off x="2651051" y="4125704"/>
                <a:ext cx="696685" cy="1306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3" name="TextBox 12">
                <a:extLst>
                  <a:ext uri="{FF2B5EF4-FFF2-40B4-BE49-F238E27FC236}">
                    <a16:creationId xmlns:a16="http://schemas.microsoft.com/office/drawing/2014/main" id="{C6D86825-31AE-81FB-75F5-D4738E3B07CF}"/>
                  </a:ext>
                </a:extLst>
              </p:cNvPr>
              <p:cNvSpPr txBox="1"/>
              <p:nvPr/>
            </p:nvSpPr>
            <p:spPr>
              <a:xfrm>
                <a:off x="1698171" y="3167744"/>
                <a:ext cx="308098" cy="369332"/>
              </a:xfrm>
              <a:prstGeom prst="rect">
                <a:avLst/>
              </a:prstGeom>
              <a:noFill/>
            </p:spPr>
            <p:txBody>
              <a:bodyPr wrap="none" rtlCol="0">
                <a:spAutoFit/>
              </a:bodyPr>
              <a:lstStyle/>
              <a:p>
                <a:r>
                  <a:rPr lang="en-DK" dirty="0"/>
                  <a:t>0</a:t>
                </a:r>
              </a:p>
            </p:txBody>
          </p:sp>
          <p:sp>
            <p:nvSpPr>
              <p:cNvPr id="14" name="TextBox 13">
                <a:extLst>
                  <a:ext uri="{FF2B5EF4-FFF2-40B4-BE49-F238E27FC236}">
                    <a16:creationId xmlns:a16="http://schemas.microsoft.com/office/drawing/2014/main" id="{5414A2AE-8A32-3AE5-9E8C-57B80F60116B}"/>
                  </a:ext>
                </a:extLst>
              </p:cNvPr>
              <p:cNvSpPr txBox="1"/>
              <p:nvPr/>
            </p:nvSpPr>
            <p:spPr>
              <a:xfrm>
                <a:off x="2863327" y="3624944"/>
                <a:ext cx="968817" cy="369332"/>
              </a:xfrm>
              <a:prstGeom prst="rect">
                <a:avLst/>
              </a:prstGeom>
              <a:noFill/>
            </p:spPr>
            <p:txBody>
              <a:bodyPr wrap="square" rtlCol="0">
                <a:spAutoFit/>
              </a:bodyPr>
              <a:lstStyle/>
              <a:p>
                <a:r>
                  <a:rPr lang="en-DK" dirty="0"/>
                  <a:t>1</a:t>
                </a:r>
              </a:p>
            </p:txBody>
          </p:sp>
          <p:sp>
            <p:nvSpPr>
              <p:cNvPr id="22" name="TextBox 21">
                <a:extLst>
                  <a:ext uri="{FF2B5EF4-FFF2-40B4-BE49-F238E27FC236}">
                    <a16:creationId xmlns:a16="http://schemas.microsoft.com/office/drawing/2014/main" id="{43E66E6E-FDC6-87BC-9FF4-93E3C5027965}"/>
                  </a:ext>
                </a:extLst>
              </p:cNvPr>
              <p:cNvSpPr txBox="1"/>
              <p:nvPr/>
            </p:nvSpPr>
            <p:spPr>
              <a:xfrm>
                <a:off x="1001486" y="5671457"/>
                <a:ext cx="2601685" cy="646331"/>
              </a:xfrm>
              <a:prstGeom prst="rect">
                <a:avLst/>
              </a:prstGeom>
              <a:noFill/>
            </p:spPr>
            <p:txBody>
              <a:bodyPr wrap="square" rtlCol="0">
                <a:spAutoFit/>
              </a:bodyPr>
              <a:lstStyle/>
              <a:p>
                <a:r>
                  <a:rPr lang="en-DK" dirty="0"/>
                  <a:t>Tells you how to draw a single random variable</a:t>
                </a:r>
              </a:p>
            </p:txBody>
          </p:sp>
        </p:grpSp>
      </p:grpSp>
      <p:grpSp>
        <p:nvGrpSpPr>
          <p:cNvPr id="29" name="Group 28">
            <a:extLst>
              <a:ext uri="{FF2B5EF4-FFF2-40B4-BE49-F238E27FC236}">
                <a16:creationId xmlns:a16="http://schemas.microsoft.com/office/drawing/2014/main" id="{B65B4471-77FD-D5C1-A0D6-EE9CEBC56581}"/>
              </a:ext>
            </a:extLst>
          </p:cNvPr>
          <p:cNvGrpSpPr/>
          <p:nvPr/>
        </p:nvGrpSpPr>
        <p:grpSpPr>
          <a:xfrm>
            <a:off x="6804837" y="2286757"/>
            <a:ext cx="4222389" cy="3638797"/>
            <a:chOff x="6347637" y="2619174"/>
            <a:chExt cx="4222389" cy="3638797"/>
          </a:xfrm>
        </p:grpSpPr>
        <p:sp>
          <p:nvSpPr>
            <p:cNvPr id="18" name="TextBox 17">
              <a:extLst>
                <a:ext uri="{FF2B5EF4-FFF2-40B4-BE49-F238E27FC236}">
                  <a16:creationId xmlns:a16="http://schemas.microsoft.com/office/drawing/2014/main" id="{052D9533-CC49-6676-763A-F9FA7B1E4870}"/>
                </a:ext>
              </a:extLst>
            </p:cNvPr>
            <p:cNvSpPr txBox="1"/>
            <p:nvPr/>
          </p:nvSpPr>
          <p:spPr>
            <a:xfrm>
              <a:off x="6347637" y="2619174"/>
              <a:ext cx="4222389" cy="923330"/>
            </a:xfrm>
            <a:prstGeom prst="rect">
              <a:avLst/>
            </a:prstGeom>
            <a:noFill/>
          </p:spPr>
          <p:txBody>
            <a:bodyPr wrap="square">
              <a:spAutoFit/>
            </a:bodyPr>
            <a:lstStyle/>
            <a:p>
              <a:r>
                <a:rPr lang="en-GB" b="1" dirty="0"/>
                <a:t>Bernoulli Process</a:t>
              </a:r>
            </a:p>
            <a:p>
              <a:endParaRPr lang="en-GB" b="1" dirty="0"/>
            </a:p>
            <a:p>
              <a:r>
                <a:rPr lang="en-GB" dirty="0"/>
                <a:t>Sample paths drawn from the process</a:t>
              </a:r>
              <a:endParaRPr lang="en-DK" dirty="0"/>
            </a:p>
          </p:txBody>
        </p:sp>
        <p:grpSp>
          <p:nvGrpSpPr>
            <p:cNvPr id="27" name="Group 26">
              <a:extLst>
                <a:ext uri="{FF2B5EF4-FFF2-40B4-BE49-F238E27FC236}">
                  <a16:creationId xmlns:a16="http://schemas.microsoft.com/office/drawing/2014/main" id="{0DBCFB1A-CB39-3D79-E886-404B532A0F43}"/>
                </a:ext>
              </a:extLst>
            </p:cNvPr>
            <p:cNvGrpSpPr/>
            <p:nvPr/>
          </p:nvGrpSpPr>
          <p:grpSpPr>
            <a:xfrm>
              <a:off x="6347637" y="3744296"/>
              <a:ext cx="2601685" cy="2513675"/>
              <a:chOff x="6347637" y="3744296"/>
              <a:chExt cx="2601685" cy="2513675"/>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C1496F-30ED-833F-7AF4-DBD9391CFA54}"/>
                      </a:ext>
                    </a:extLst>
                  </p:cNvPr>
                  <p:cNvSpPr txBox="1"/>
                  <p:nvPr/>
                </p:nvSpPr>
                <p:spPr>
                  <a:xfrm>
                    <a:off x="6358524" y="3744296"/>
                    <a:ext cx="23107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={0,0, 1, 0, 1, 1, 0…}</m:t>
                          </m:r>
                        </m:oMath>
                      </m:oMathPara>
                    </a14:m>
                    <a:endParaRPr lang="en-DK" dirty="0"/>
                  </a:p>
                </p:txBody>
              </p:sp>
            </mc:Choice>
            <mc:Fallback xmlns="">
              <p:sp>
                <p:nvSpPr>
                  <p:cNvPr id="19" name="TextBox 18">
                    <a:extLst>
                      <a:ext uri="{FF2B5EF4-FFF2-40B4-BE49-F238E27FC236}">
                        <a16:creationId xmlns:a16="http://schemas.microsoft.com/office/drawing/2014/main" id="{8DC1496F-30ED-833F-7AF4-DBD9391CFA54}"/>
                      </a:ext>
                    </a:extLst>
                  </p:cNvPr>
                  <p:cNvSpPr txBox="1">
                    <a:spLocks noRot="1" noChangeAspect="1" noMove="1" noResize="1" noEditPoints="1" noAdjustHandles="1" noChangeArrowheads="1" noChangeShapeType="1" noTextEdit="1"/>
                  </p:cNvSpPr>
                  <p:nvPr/>
                </p:nvSpPr>
                <p:spPr>
                  <a:xfrm>
                    <a:off x="6358524" y="3744296"/>
                    <a:ext cx="2310761" cy="276999"/>
                  </a:xfrm>
                  <a:prstGeom prst="rect">
                    <a:avLst/>
                  </a:prstGeom>
                  <a:blipFill>
                    <a:blip r:embed="rId3"/>
                    <a:stretch>
                      <a:fillRect l="-1639" r="-3279" b="-3478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ADBC195-4313-BBA2-EFBF-9908D0CC48CF}"/>
                      </a:ext>
                    </a:extLst>
                  </p:cNvPr>
                  <p:cNvSpPr txBox="1"/>
                  <p:nvPr/>
                </p:nvSpPr>
                <p:spPr>
                  <a:xfrm>
                    <a:off x="6347637" y="4305515"/>
                    <a:ext cx="23492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={1, 1, 1, 0, 0, 0, 1…}</m:t>
                          </m:r>
                        </m:oMath>
                      </m:oMathPara>
                    </a14:m>
                    <a:endParaRPr lang="en-DK" dirty="0"/>
                  </a:p>
                </p:txBody>
              </p:sp>
            </mc:Choice>
            <mc:Fallback xmlns="">
              <p:sp>
                <p:nvSpPr>
                  <p:cNvPr id="20" name="TextBox 19">
                    <a:extLst>
                      <a:ext uri="{FF2B5EF4-FFF2-40B4-BE49-F238E27FC236}">
                        <a16:creationId xmlns:a16="http://schemas.microsoft.com/office/drawing/2014/main" id="{6ADBC195-4313-BBA2-EFBF-9908D0CC48CF}"/>
                      </a:ext>
                    </a:extLst>
                  </p:cNvPr>
                  <p:cNvSpPr txBox="1">
                    <a:spLocks noRot="1" noChangeAspect="1" noMove="1" noResize="1" noEditPoints="1" noAdjustHandles="1" noChangeArrowheads="1" noChangeShapeType="1" noTextEdit="1"/>
                  </p:cNvSpPr>
                  <p:nvPr/>
                </p:nvSpPr>
                <p:spPr>
                  <a:xfrm>
                    <a:off x="6347637" y="4305515"/>
                    <a:ext cx="2349233" cy="276999"/>
                  </a:xfrm>
                  <a:prstGeom prst="rect">
                    <a:avLst/>
                  </a:prstGeom>
                  <a:blipFill>
                    <a:blip r:embed="rId4"/>
                    <a:stretch>
                      <a:fillRect l="-1613" r="-3226" b="-34783"/>
                    </a:stretch>
                  </a:blipFill>
                </p:spPr>
                <p:txBody>
                  <a:bodyPr/>
                  <a:lstStyle/>
                  <a:p>
                    <a:r>
                      <a:rPr lang="en-DK">
                        <a:noFill/>
                      </a:rPr>
                      <a:t> </a:t>
                    </a:r>
                  </a:p>
                </p:txBody>
              </p:sp>
            </mc:Fallback>
          </mc:AlternateContent>
          <p:sp>
            <p:nvSpPr>
              <p:cNvPr id="25" name="TextBox 24">
                <a:extLst>
                  <a:ext uri="{FF2B5EF4-FFF2-40B4-BE49-F238E27FC236}">
                    <a16:creationId xmlns:a16="http://schemas.microsoft.com/office/drawing/2014/main" id="{67C89D77-EAE4-1F0E-D30F-EFB07FB63975}"/>
                  </a:ext>
                </a:extLst>
              </p:cNvPr>
              <p:cNvSpPr txBox="1"/>
              <p:nvPr/>
            </p:nvSpPr>
            <p:spPr>
              <a:xfrm>
                <a:off x="6347637" y="5334641"/>
                <a:ext cx="2601685" cy="923330"/>
              </a:xfrm>
              <a:prstGeom prst="rect">
                <a:avLst/>
              </a:prstGeom>
              <a:noFill/>
            </p:spPr>
            <p:txBody>
              <a:bodyPr wrap="square" rtlCol="0">
                <a:spAutoFit/>
              </a:bodyPr>
              <a:lstStyle/>
              <a:p>
                <a:r>
                  <a:rPr lang="en-DK" dirty="0"/>
                  <a:t>Tells you how to draw a collection of random variables</a:t>
                </a:r>
              </a:p>
            </p:txBody>
          </p:sp>
        </p:grpSp>
      </p:grpSp>
      <p:sp>
        <p:nvSpPr>
          <p:cNvPr id="32" name="Slide Number Placeholder 31">
            <a:extLst>
              <a:ext uri="{FF2B5EF4-FFF2-40B4-BE49-F238E27FC236}">
                <a16:creationId xmlns:a16="http://schemas.microsoft.com/office/drawing/2014/main" id="{3E4ADE4B-1B72-9B25-282B-7C5FA9EC8869}"/>
              </a:ext>
            </a:extLst>
          </p:cNvPr>
          <p:cNvSpPr>
            <a:spLocks noGrp="1"/>
          </p:cNvSpPr>
          <p:nvPr>
            <p:ph type="sldNum" sz="quarter" idx="12"/>
          </p:nvPr>
        </p:nvSpPr>
        <p:spPr/>
        <p:txBody>
          <a:bodyPr/>
          <a:lstStyle/>
          <a:p>
            <a:fld id="{1D577350-AC76-F346-A529-4661B3C80334}" type="slidenum">
              <a:rPr lang="en-DK" smtClean="0"/>
              <a:t>3</a:t>
            </a:fld>
            <a:endParaRPr lang="en-DK"/>
          </a:p>
        </p:txBody>
      </p:sp>
      <p:sp>
        <p:nvSpPr>
          <p:cNvPr id="33" name="Footer Placeholder 32">
            <a:extLst>
              <a:ext uri="{FF2B5EF4-FFF2-40B4-BE49-F238E27FC236}">
                <a16:creationId xmlns:a16="http://schemas.microsoft.com/office/drawing/2014/main" id="{9AED365C-CD50-767D-AF0E-317DA5A3354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762299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CB923-9628-807A-F208-5EE445CD54F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3A077D-AC93-972F-6B2A-4F3EB7F3CBD1}"/>
                  </a:ext>
                </a:extLst>
              </p:cNvPr>
              <p:cNvSpPr txBox="1"/>
              <p:nvPr/>
            </p:nvSpPr>
            <p:spPr>
              <a:xfrm>
                <a:off x="653142" y="1251857"/>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xmlns="">
          <p:sp>
            <p:nvSpPr>
              <p:cNvPr id="4" name="TextBox 3">
                <a:extLst>
                  <a:ext uri="{FF2B5EF4-FFF2-40B4-BE49-F238E27FC236}">
                    <a16:creationId xmlns:a16="http://schemas.microsoft.com/office/drawing/2014/main" id="{0A3A077D-AC93-972F-6B2A-4F3EB7F3CBD1}"/>
                  </a:ext>
                </a:extLst>
              </p:cNvPr>
              <p:cNvSpPr txBox="1">
                <a:spLocks noRot="1" noChangeAspect="1" noMove="1" noResize="1" noEditPoints="1" noAdjustHandles="1" noChangeArrowheads="1" noChangeShapeType="1" noTextEdit="1"/>
              </p:cNvSpPr>
              <p:nvPr/>
            </p:nvSpPr>
            <p:spPr>
              <a:xfrm>
                <a:off x="653142" y="1251857"/>
                <a:ext cx="5018315" cy="2934393"/>
              </a:xfrm>
              <a:prstGeom prst="rect">
                <a:avLst/>
              </a:prstGeom>
              <a:blipFill>
                <a:blip r:embed="rId2"/>
                <a:stretch>
                  <a:fillRect l="-1010" t="-862" r="-253" b="-25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1901CB0-0A5A-AA49-658A-F8BEECA27E76}"/>
                  </a:ext>
                </a:extLst>
              </p:cNvPr>
              <p:cNvSpPr txBox="1"/>
              <p:nvPr/>
            </p:nvSpPr>
            <p:spPr>
              <a:xfrm>
                <a:off x="653142" y="4376056"/>
                <a:ext cx="5312229" cy="1631216"/>
              </a:xfrm>
              <a:prstGeom prst="rect">
                <a:avLst/>
              </a:prstGeom>
              <a:noFill/>
              <a:ln>
                <a:solidFill>
                  <a:srgbClr val="FF0000"/>
                </a:solidFill>
              </a:ln>
            </p:spPr>
            <p:txBody>
              <a:bodyPr wrap="square" rtlCol="0">
                <a:spAutoFit/>
              </a:bodyPr>
              <a:lstStyle/>
              <a:p>
                <a:r>
                  <a:rPr lang="en-DK" b="1" dirty="0">
                    <a:solidFill>
                      <a:srgbClr val="FF0000"/>
                    </a:solidFill>
                  </a:rPr>
                  <a:t>Problem: </a:t>
                </a:r>
                <a:r>
                  <a:rPr lang="en-DK" dirty="0">
                    <a:solidFill>
                      <a:srgbClr val="FF0000"/>
                    </a:solidFill>
                  </a:rPr>
                  <a:t>The number of samples that fit falls by about a factor of 10 pr. </a:t>
                </a:r>
                <a:r>
                  <a:rPr lang="en-GB" dirty="0">
                    <a:solidFill>
                      <a:srgbClr val="FF0000"/>
                    </a:solidFill>
                  </a:rPr>
                  <a:t>A</a:t>
                </a:r>
                <a:r>
                  <a:rPr lang="en-DK" dirty="0">
                    <a:solidFill>
                      <a:srgbClr val="FF0000"/>
                    </a:solidFill>
                  </a:rPr>
                  <a:t>dded data point.</a:t>
                </a:r>
              </a:p>
              <a:p>
                <a:endParaRPr lang="en-DK" dirty="0">
                  <a:solidFill>
                    <a:srgbClr val="FF0000"/>
                  </a:solidFill>
                </a:endParaRPr>
              </a:p>
              <a:p>
                <a:pPr/>
                <a14:m>
                  <m:oMathPara xmlns:m="http://schemas.openxmlformats.org/officeDocument/2006/math">
                    <m:oMathParaPr>
                      <m:jc m:val="centerGroup"/>
                    </m:oMathParaPr>
                    <m:oMath xmlns:m="http://schemas.openxmlformats.org/officeDocument/2006/math">
                      <m:r>
                        <a:rPr lang="da-DK" b="0" i="1" smtClean="0">
                          <a:solidFill>
                            <a:srgbClr val="FF0000"/>
                          </a:solidFill>
                          <a:latin typeface="Cambria Math" panose="02040503050406030204" pitchFamily="18" charset="0"/>
                        </a:rPr>
                        <m:t>10000→1769→144→13</m:t>
                      </m:r>
                    </m:oMath>
                  </m:oMathPara>
                </a14:m>
                <a:endParaRPr lang="en-DK" dirty="0">
                  <a:solidFill>
                    <a:srgbClr val="FF0000"/>
                  </a:solidFill>
                </a:endParaRPr>
              </a:p>
              <a:p>
                <a:endParaRPr lang="en-DK" dirty="0">
                  <a:solidFill>
                    <a:srgbClr val="FF0000"/>
                  </a:solidFill>
                </a:endParaRPr>
              </a:p>
              <a:p>
                <a:r>
                  <a:rPr lang="en-DK" sz="1000" dirty="0">
                    <a:solidFill>
                      <a:srgbClr val="FF0000"/>
                    </a:solidFill>
                  </a:rPr>
                  <a:t>Among other problems.</a:t>
                </a:r>
              </a:p>
            </p:txBody>
          </p:sp>
        </mc:Choice>
        <mc:Fallback xmlns="">
          <p:sp>
            <p:nvSpPr>
              <p:cNvPr id="2" name="TextBox 1">
                <a:extLst>
                  <a:ext uri="{FF2B5EF4-FFF2-40B4-BE49-F238E27FC236}">
                    <a16:creationId xmlns:a16="http://schemas.microsoft.com/office/drawing/2014/main" id="{91901CB0-0A5A-AA49-658A-F8BEECA27E76}"/>
                  </a:ext>
                </a:extLst>
              </p:cNvPr>
              <p:cNvSpPr txBox="1">
                <a:spLocks noRot="1" noChangeAspect="1" noMove="1" noResize="1" noEditPoints="1" noAdjustHandles="1" noChangeArrowheads="1" noChangeShapeType="1" noTextEdit="1"/>
              </p:cNvSpPr>
              <p:nvPr/>
            </p:nvSpPr>
            <p:spPr>
              <a:xfrm>
                <a:off x="653142" y="4376056"/>
                <a:ext cx="5312229" cy="1631216"/>
              </a:xfrm>
              <a:prstGeom prst="rect">
                <a:avLst/>
              </a:prstGeom>
              <a:blipFill>
                <a:blip r:embed="rId3"/>
                <a:stretch>
                  <a:fillRect l="-713" t="-1538" b="-769"/>
                </a:stretch>
              </a:blipFill>
              <a:ln>
                <a:solidFill>
                  <a:srgbClr val="FF0000"/>
                </a:solidFill>
              </a:ln>
            </p:spPr>
            <p:txBody>
              <a:bodyPr/>
              <a:lstStyle/>
              <a:p>
                <a:r>
                  <a:rPr lang="en-DK">
                    <a:noFill/>
                  </a:rPr>
                  <a:t> </a:t>
                </a:r>
              </a:p>
            </p:txBody>
          </p:sp>
        </mc:Fallback>
      </mc:AlternateContent>
      <p:pic>
        <p:nvPicPr>
          <p:cNvPr id="7" name="Picture 6">
            <a:extLst>
              <a:ext uri="{FF2B5EF4-FFF2-40B4-BE49-F238E27FC236}">
                <a16:creationId xmlns:a16="http://schemas.microsoft.com/office/drawing/2014/main" id="{E0B50E31-D62F-2E97-E9BC-92E2B66F3138}"/>
              </a:ext>
            </a:extLst>
          </p:cNvPr>
          <p:cNvPicPr>
            <a:picLocks noChangeAspect="1"/>
          </p:cNvPicPr>
          <p:nvPr/>
        </p:nvPicPr>
        <p:blipFill>
          <a:blip r:embed="rId4"/>
          <a:stretch>
            <a:fillRect/>
          </a:stretch>
        </p:blipFill>
        <p:spPr>
          <a:xfrm>
            <a:off x="6774542" y="350156"/>
            <a:ext cx="4285343" cy="4285343"/>
          </a:xfrm>
          <a:prstGeom prst="rect">
            <a:avLst/>
          </a:prstGeom>
        </p:spPr>
      </p:pic>
      <p:sp>
        <p:nvSpPr>
          <p:cNvPr id="8" name="TextBox 7">
            <a:extLst>
              <a:ext uri="{FF2B5EF4-FFF2-40B4-BE49-F238E27FC236}">
                <a16:creationId xmlns:a16="http://schemas.microsoft.com/office/drawing/2014/main" id="{E91AE535-6F7A-FEA8-D598-12F442976801}"/>
              </a:ext>
            </a:extLst>
          </p:cNvPr>
          <p:cNvSpPr txBox="1"/>
          <p:nvPr/>
        </p:nvSpPr>
        <p:spPr>
          <a:xfrm>
            <a:off x="7870371" y="5006998"/>
            <a:ext cx="4245427" cy="400110"/>
          </a:xfrm>
          <a:prstGeom prst="rect">
            <a:avLst/>
          </a:prstGeom>
          <a:noFill/>
        </p:spPr>
        <p:txBody>
          <a:bodyPr wrap="square" rtlCol="0">
            <a:spAutoFit/>
          </a:bodyPr>
          <a:lstStyle/>
          <a:p>
            <a:r>
              <a:rPr lang="en-DK" sz="2000" dirty="0"/>
              <a:t>Can something smarter be done? </a:t>
            </a:r>
          </a:p>
        </p:txBody>
      </p:sp>
      <p:cxnSp>
        <p:nvCxnSpPr>
          <p:cNvPr id="10" name="Straight Arrow Connector 9">
            <a:extLst>
              <a:ext uri="{FF2B5EF4-FFF2-40B4-BE49-F238E27FC236}">
                <a16:creationId xmlns:a16="http://schemas.microsoft.com/office/drawing/2014/main" id="{C0E772DB-5DC7-8C59-7FE0-578C6CA9D94A}"/>
              </a:ext>
            </a:extLst>
          </p:cNvPr>
          <p:cNvCxnSpPr>
            <a:stCxn id="2" idx="3"/>
          </p:cNvCxnSpPr>
          <p:nvPr/>
        </p:nvCxnSpPr>
        <p:spPr>
          <a:xfrm>
            <a:off x="5965371" y="5191664"/>
            <a:ext cx="181791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Slide Number Placeholder 11">
            <a:extLst>
              <a:ext uri="{FF2B5EF4-FFF2-40B4-BE49-F238E27FC236}">
                <a16:creationId xmlns:a16="http://schemas.microsoft.com/office/drawing/2014/main" id="{835AB6B8-90D7-7522-E90D-2135B7C98EEA}"/>
              </a:ext>
            </a:extLst>
          </p:cNvPr>
          <p:cNvSpPr>
            <a:spLocks noGrp="1"/>
          </p:cNvSpPr>
          <p:nvPr>
            <p:ph type="sldNum" sz="quarter" idx="12"/>
          </p:nvPr>
        </p:nvSpPr>
        <p:spPr/>
        <p:txBody>
          <a:bodyPr/>
          <a:lstStyle/>
          <a:p>
            <a:fld id="{1D577350-AC76-F346-A529-4661B3C80334}" type="slidenum">
              <a:rPr lang="en-DK" smtClean="0"/>
              <a:t>30</a:t>
            </a:fld>
            <a:endParaRPr lang="en-DK"/>
          </a:p>
        </p:txBody>
      </p:sp>
      <p:sp>
        <p:nvSpPr>
          <p:cNvPr id="14" name="Footer Placeholder 13">
            <a:extLst>
              <a:ext uri="{FF2B5EF4-FFF2-40B4-BE49-F238E27FC236}">
                <a16:creationId xmlns:a16="http://schemas.microsoft.com/office/drawing/2014/main" id="{05EA50C3-47BC-4A19-313F-BB87D9246385}"/>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99466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8B561B-391D-F7FC-1C56-7024DF7B7ABA}"/>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6" name="Picture 4" descr="undefined">
            <a:extLst>
              <a:ext uri="{FF2B5EF4-FFF2-40B4-BE49-F238E27FC236}">
                <a16:creationId xmlns:a16="http://schemas.microsoft.com/office/drawing/2014/main" id="{DA8C0881-BC94-F9F3-89D1-B21841656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087" y="2140811"/>
            <a:ext cx="5947455" cy="4499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18DBBF-6517-2E53-A315-5259EC02B827}"/>
                  </a:ext>
                </a:extLst>
              </p:cNvPr>
              <p:cNvSpPr txBox="1"/>
              <p:nvPr/>
            </p:nvSpPr>
            <p:spPr>
              <a:xfrm>
                <a:off x="1451715" y="3033379"/>
                <a:ext cx="2968505" cy="791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𝑦</m:t>
                          </m:r>
                        </m:e>
                        <m:e>
                          <m:r>
                            <a:rPr lang="da-DK" sz="2400" b="0" i="1" smtClean="0">
                              <a:latin typeface="Cambria Math" panose="02040503050406030204" pitchFamily="18" charset="0"/>
                            </a:rPr>
                            <m:t>𝑋</m:t>
                          </m:r>
                        </m:e>
                      </m:d>
                      <m:r>
                        <a:rPr lang="da-DK" sz="2400" b="0" i="1" smtClean="0">
                          <a:latin typeface="Cambria Math" panose="02040503050406030204" pitchFamily="18" charset="0"/>
                        </a:rPr>
                        <m:t>=</m:t>
                      </m:r>
                      <m:f>
                        <m:fPr>
                          <m:ctrlPr>
                            <a:rPr lang="da-DK" sz="2400" b="0" i="1" smtClean="0">
                              <a:latin typeface="Cambria Math" panose="02040503050406030204" pitchFamily="18" charset="0"/>
                            </a:rPr>
                          </m:ctrlPr>
                        </m:fPr>
                        <m:num>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𝑋</m:t>
                              </m:r>
                            </m:e>
                            <m:e>
                              <m:r>
                                <a:rPr lang="da-DK" sz="2400" b="0" i="1" smtClean="0">
                                  <a:latin typeface="Cambria Math" panose="02040503050406030204" pitchFamily="18" charset="0"/>
                                </a:rPr>
                                <m:t>𝑦</m:t>
                              </m:r>
                            </m:e>
                          </m:d>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𝑦</m:t>
                              </m:r>
                            </m:e>
                          </m:d>
                        </m:num>
                        <m:den>
                          <m:r>
                            <a:rPr lang="da-DK" sz="2400" b="0" i="1" smtClean="0">
                              <a:latin typeface="Cambria Math" panose="02040503050406030204" pitchFamily="18" charset="0"/>
                            </a:rPr>
                            <m:t>𝑝</m:t>
                          </m:r>
                          <m:r>
                            <a:rPr lang="da-DK" sz="2400" b="0" i="1" smtClean="0">
                              <a:latin typeface="Cambria Math" panose="02040503050406030204" pitchFamily="18" charset="0"/>
                            </a:rPr>
                            <m:t>(</m:t>
                          </m:r>
                          <m:r>
                            <a:rPr lang="da-DK" sz="2400" b="0" i="1" smtClean="0">
                              <a:latin typeface="Cambria Math" panose="02040503050406030204" pitchFamily="18" charset="0"/>
                            </a:rPr>
                            <m:t>𝑋</m:t>
                          </m:r>
                          <m:r>
                            <a:rPr lang="da-DK" sz="2400" b="0" i="1" smtClean="0">
                              <a:latin typeface="Cambria Math" panose="02040503050406030204" pitchFamily="18" charset="0"/>
                            </a:rPr>
                            <m:t>)</m:t>
                          </m:r>
                        </m:den>
                      </m:f>
                    </m:oMath>
                  </m:oMathPara>
                </a14:m>
                <a:endParaRPr lang="en-DK" sz="2400" dirty="0"/>
              </a:p>
            </p:txBody>
          </p:sp>
        </mc:Choice>
        <mc:Fallback xmlns="">
          <p:sp>
            <p:nvSpPr>
              <p:cNvPr id="7" name="TextBox 6">
                <a:extLst>
                  <a:ext uri="{FF2B5EF4-FFF2-40B4-BE49-F238E27FC236}">
                    <a16:creationId xmlns:a16="http://schemas.microsoft.com/office/drawing/2014/main" id="{D518DBBF-6517-2E53-A315-5259EC02B827}"/>
                  </a:ext>
                </a:extLst>
              </p:cNvPr>
              <p:cNvSpPr txBox="1">
                <a:spLocks noRot="1" noChangeAspect="1" noMove="1" noResize="1" noEditPoints="1" noAdjustHandles="1" noChangeArrowheads="1" noChangeShapeType="1" noTextEdit="1"/>
              </p:cNvSpPr>
              <p:nvPr/>
            </p:nvSpPr>
            <p:spPr>
              <a:xfrm>
                <a:off x="1451715" y="3033379"/>
                <a:ext cx="2968505" cy="791242"/>
              </a:xfrm>
              <a:prstGeom prst="rect">
                <a:avLst/>
              </a:prstGeom>
              <a:blipFill>
                <a:blip r:embed="rId3"/>
                <a:stretch>
                  <a:fillRect l="-855" b="-17742"/>
                </a:stretch>
              </a:blipFill>
            </p:spPr>
            <p:txBody>
              <a:bodyPr/>
              <a:lstStyle/>
              <a:p>
                <a:r>
                  <a:rPr lang="en-DK">
                    <a:noFill/>
                  </a:rPr>
                  <a:t> </a:t>
                </a:r>
              </a:p>
            </p:txBody>
          </p:sp>
        </mc:Fallback>
      </mc:AlternateContent>
      <p:cxnSp>
        <p:nvCxnSpPr>
          <p:cNvPr id="9" name="Straight Connector 8">
            <a:extLst>
              <a:ext uri="{FF2B5EF4-FFF2-40B4-BE49-F238E27FC236}">
                <a16:creationId xmlns:a16="http://schemas.microsoft.com/office/drawing/2014/main" id="{2BE50FB4-D7CA-A283-1222-7FE476E511B8}"/>
              </a:ext>
            </a:extLst>
          </p:cNvPr>
          <p:cNvCxnSpPr>
            <a:cxnSpLocks/>
          </p:cNvCxnSpPr>
          <p:nvPr/>
        </p:nvCxnSpPr>
        <p:spPr>
          <a:xfrm flipH="1">
            <a:off x="8077200" y="4484914"/>
            <a:ext cx="2351314" cy="15784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Slide Number Placeholder 22">
            <a:extLst>
              <a:ext uri="{FF2B5EF4-FFF2-40B4-BE49-F238E27FC236}">
                <a16:creationId xmlns:a16="http://schemas.microsoft.com/office/drawing/2014/main" id="{4BE005B5-BEEA-B28A-2FDD-19A664C881D9}"/>
              </a:ext>
            </a:extLst>
          </p:cNvPr>
          <p:cNvSpPr>
            <a:spLocks noGrp="1"/>
          </p:cNvSpPr>
          <p:nvPr>
            <p:ph type="sldNum" sz="quarter" idx="12"/>
          </p:nvPr>
        </p:nvSpPr>
        <p:spPr/>
        <p:txBody>
          <a:bodyPr/>
          <a:lstStyle/>
          <a:p>
            <a:fld id="{1D577350-AC76-F346-A529-4661B3C80334}" type="slidenum">
              <a:rPr lang="en-DK" smtClean="0"/>
              <a:t>31</a:t>
            </a:fld>
            <a:endParaRPr lang="en-DK"/>
          </a:p>
        </p:txBody>
      </p:sp>
      <p:sp>
        <p:nvSpPr>
          <p:cNvPr id="24" name="Footer Placeholder 23">
            <a:extLst>
              <a:ext uri="{FF2B5EF4-FFF2-40B4-BE49-F238E27FC236}">
                <a16:creationId xmlns:a16="http://schemas.microsoft.com/office/drawing/2014/main" id="{F3A15AA8-4E7B-FF37-32A1-4CD8B6DB91D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22685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BCA7B-F5EF-10C6-F3B9-0DED4D60654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1FD5F7-F825-D9F1-D0C9-218859BF0020}"/>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21" name="Picture 20" descr="A group of black letters&#10;&#10;AI-generated content may be incorrect.">
            <a:extLst>
              <a:ext uri="{FF2B5EF4-FFF2-40B4-BE49-F238E27FC236}">
                <a16:creationId xmlns:a16="http://schemas.microsoft.com/office/drawing/2014/main" id="{A7869769-1A2B-8902-FB95-E382D2FFD751}"/>
              </a:ext>
            </a:extLst>
          </p:cNvPr>
          <p:cNvPicPr>
            <a:picLocks noChangeAspect="1"/>
          </p:cNvPicPr>
          <p:nvPr/>
        </p:nvPicPr>
        <p:blipFill>
          <a:blip r:embed="rId3"/>
          <a:srcRect l="65232" t="55349" r="12143" b="12510"/>
          <a:stretch>
            <a:fillRect/>
          </a:stretch>
        </p:blipFill>
        <p:spPr>
          <a:xfrm>
            <a:off x="10262372" y="5043331"/>
            <a:ext cx="1060451" cy="265854"/>
          </a:xfrm>
          <a:prstGeom prst="rect">
            <a:avLst/>
          </a:prstGeom>
        </p:spPr>
      </p:pic>
      <p:sp>
        <p:nvSpPr>
          <p:cNvPr id="22" name="TextBox 21">
            <a:extLst>
              <a:ext uri="{FF2B5EF4-FFF2-40B4-BE49-F238E27FC236}">
                <a16:creationId xmlns:a16="http://schemas.microsoft.com/office/drawing/2014/main" id="{78C47788-8DA6-858A-8204-36D7B969F039}"/>
              </a:ext>
            </a:extLst>
          </p:cNvPr>
          <p:cNvSpPr txBox="1"/>
          <p:nvPr/>
        </p:nvSpPr>
        <p:spPr>
          <a:xfrm>
            <a:off x="947057" y="2195244"/>
            <a:ext cx="3548743" cy="369332"/>
          </a:xfrm>
          <a:prstGeom prst="rect">
            <a:avLst/>
          </a:prstGeom>
          <a:noFill/>
        </p:spPr>
        <p:txBody>
          <a:bodyPr wrap="square" rtlCol="0">
            <a:spAutoFit/>
          </a:bodyPr>
          <a:lstStyle/>
          <a:p>
            <a:r>
              <a:rPr lang="en-DK" b="1" dirty="0"/>
              <a:t>Joint prior distribution </a:t>
            </a:r>
          </a:p>
        </p:txBody>
      </p:sp>
      <p:pic>
        <p:nvPicPr>
          <p:cNvPr id="2" name="Picture 1" descr="A diagram of a test&#10;&#10;AI-generated content may be incorrect.">
            <a:extLst>
              <a:ext uri="{FF2B5EF4-FFF2-40B4-BE49-F238E27FC236}">
                <a16:creationId xmlns:a16="http://schemas.microsoft.com/office/drawing/2014/main" id="{17043C7A-EC7B-7E3F-7444-2E0669A8355B}"/>
              </a:ext>
            </a:extLst>
          </p:cNvPr>
          <p:cNvPicPr>
            <a:picLocks noChangeAspect="1"/>
          </p:cNvPicPr>
          <p:nvPr/>
        </p:nvPicPr>
        <p:blipFill>
          <a:blip r:embed="rId4"/>
          <a:srcRect l="56028" t="17684" r="13832" b="21655"/>
          <a:stretch>
            <a:fillRect/>
          </a:stretch>
        </p:blipFill>
        <p:spPr>
          <a:xfrm>
            <a:off x="7522028" y="2705326"/>
            <a:ext cx="2231573" cy="2280344"/>
          </a:xfrm>
          <a:prstGeom prst="rect">
            <a:avLst/>
          </a:prstGeom>
        </p:spPr>
      </p:pic>
      <p:graphicFrame>
        <p:nvGraphicFramePr>
          <p:cNvPr id="3" name="Table 2">
            <a:extLst>
              <a:ext uri="{FF2B5EF4-FFF2-40B4-BE49-F238E27FC236}">
                <a16:creationId xmlns:a16="http://schemas.microsoft.com/office/drawing/2014/main" id="{093EC008-4A1E-206F-6411-10AE02901C0F}"/>
              </a:ext>
            </a:extLst>
          </p:cNvPr>
          <p:cNvGraphicFramePr>
            <a:graphicFrameLocks noGrp="1"/>
          </p:cNvGraphicFramePr>
          <p:nvPr>
            <p:extLst>
              <p:ext uri="{D42A27DB-BD31-4B8C-83A1-F6EECF244321}">
                <p14:modId xmlns:p14="http://schemas.microsoft.com/office/powerpoint/2010/main" val="1673300794"/>
              </p:ext>
            </p:extLst>
          </p:nvPr>
        </p:nvGraphicFramePr>
        <p:xfrm>
          <a:off x="7570107" y="4985670"/>
          <a:ext cx="21564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gridCol w="359400">
                  <a:extLst>
                    <a:ext uri="{9D8B030D-6E8A-4147-A177-3AD203B41FA5}">
                      <a16:colId xmlns:a16="http://schemas.microsoft.com/office/drawing/2014/main" val="2166825623"/>
                    </a:ext>
                  </a:extLst>
                </a:gridCol>
                <a:gridCol w="359400">
                  <a:extLst>
                    <a:ext uri="{9D8B030D-6E8A-4147-A177-3AD203B41FA5}">
                      <a16:colId xmlns:a16="http://schemas.microsoft.com/office/drawing/2014/main" val="4089903493"/>
                    </a:ext>
                  </a:extLst>
                </a:gridCol>
                <a:gridCol w="359400">
                  <a:extLst>
                    <a:ext uri="{9D8B030D-6E8A-4147-A177-3AD203B41FA5}">
                      <a16:colId xmlns:a16="http://schemas.microsoft.com/office/drawing/2014/main" val="4132483030"/>
                    </a:ext>
                  </a:extLst>
                </a:gridCol>
              </a:tblGrid>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7095985"/>
                  </a:ext>
                </a:extLst>
              </a:tr>
            </a:tbl>
          </a:graphicData>
        </a:graphic>
      </p:graphicFrame>
      <p:graphicFrame>
        <p:nvGraphicFramePr>
          <p:cNvPr id="8" name="Table 7">
            <a:extLst>
              <a:ext uri="{FF2B5EF4-FFF2-40B4-BE49-F238E27FC236}">
                <a16:creationId xmlns:a16="http://schemas.microsoft.com/office/drawing/2014/main" id="{07B698F3-7A72-B4EC-759F-6DC2AC353C9F}"/>
              </a:ext>
            </a:extLst>
          </p:cNvPr>
          <p:cNvGraphicFramePr>
            <a:graphicFrameLocks noGrp="1"/>
          </p:cNvGraphicFramePr>
          <p:nvPr>
            <p:extLst>
              <p:ext uri="{D42A27DB-BD31-4B8C-83A1-F6EECF244321}">
                <p14:modId xmlns:p14="http://schemas.microsoft.com/office/powerpoint/2010/main" val="2445516445"/>
              </p:ext>
            </p:extLst>
          </p:nvPr>
        </p:nvGraphicFramePr>
        <p:xfrm>
          <a:off x="9858828" y="2748218"/>
          <a:ext cx="356400" cy="219456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2514327332"/>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59729"/>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925997"/>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3372268"/>
                  </a:ext>
                </a:extLst>
              </a:tr>
            </a:tbl>
          </a:graphicData>
        </a:graphic>
      </p:graphicFrame>
      <p:graphicFrame>
        <p:nvGraphicFramePr>
          <p:cNvPr id="10" name="Table 9">
            <a:extLst>
              <a:ext uri="{FF2B5EF4-FFF2-40B4-BE49-F238E27FC236}">
                <a16:creationId xmlns:a16="http://schemas.microsoft.com/office/drawing/2014/main" id="{90CC12EC-21C2-15AE-C68B-5F8CF5C133A0}"/>
              </a:ext>
            </a:extLst>
          </p:cNvPr>
          <p:cNvGraphicFramePr>
            <a:graphicFrameLocks noGrp="1"/>
          </p:cNvGraphicFramePr>
          <p:nvPr>
            <p:extLst>
              <p:ext uri="{D42A27DB-BD31-4B8C-83A1-F6EECF244321}">
                <p14:modId xmlns:p14="http://schemas.microsoft.com/office/powerpoint/2010/main" val="641113801"/>
              </p:ext>
            </p:extLst>
          </p:nvPr>
        </p:nvGraphicFramePr>
        <p:xfrm>
          <a:off x="9847942" y="49856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solidFill>
                      <a:srgbClr val="3E007D"/>
                    </a:solidFill>
                  </a:tcPr>
                </a:tc>
                <a:extLst>
                  <a:ext uri="{0D108BD9-81ED-4DB2-BD59-A6C34878D82A}">
                    <a16:rowId xmlns:a16="http://schemas.microsoft.com/office/drawing/2014/main" val="3337897740"/>
                  </a:ext>
                </a:extLst>
              </a:tr>
            </a:tbl>
          </a:graphicData>
        </a:graphic>
      </p:graphicFrame>
      <p:pic>
        <p:nvPicPr>
          <p:cNvPr id="11" name="Picture 10" descr="A group of black letters&#10;&#10;AI-generated content may be incorrect.">
            <a:extLst>
              <a:ext uri="{FF2B5EF4-FFF2-40B4-BE49-F238E27FC236}">
                <a16:creationId xmlns:a16="http://schemas.microsoft.com/office/drawing/2014/main" id="{0328FED8-33EA-CDA0-107E-7B34FD7D8FA9}"/>
              </a:ext>
            </a:extLst>
          </p:cNvPr>
          <p:cNvPicPr>
            <a:picLocks noChangeAspect="1"/>
          </p:cNvPicPr>
          <p:nvPr/>
        </p:nvPicPr>
        <p:blipFill>
          <a:blip r:embed="rId3"/>
          <a:srcRect l="41542" t="59946" r="36859" b="4521"/>
          <a:stretch>
            <a:fillRect/>
          </a:stretch>
        </p:blipFill>
        <p:spPr>
          <a:xfrm>
            <a:off x="6530641" y="5057516"/>
            <a:ext cx="1012372" cy="293914"/>
          </a:xfrm>
          <a:prstGeom prst="rect">
            <a:avLst/>
          </a:prstGeom>
        </p:spPr>
      </p:pic>
      <p:pic>
        <p:nvPicPr>
          <p:cNvPr id="12" name="Picture 11" descr="A group of black letters&#10;&#10;AI-generated content may be incorrect.">
            <a:extLst>
              <a:ext uri="{FF2B5EF4-FFF2-40B4-BE49-F238E27FC236}">
                <a16:creationId xmlns:a16="http://schemas.microsoft.com/office/drawing/2014/main" id="{78CBCEDE-6802-0079-B2C6-F56A7C93B152}"/>
              </a:ext>
            </a:extLst>
          </p:cNvPr>
          <p:cNvPicPr>
            <a:picLocks noChangeAspect="1"/>
          </p:cNvPicPr>
          <p:nvPr/>
        </p:nvPicPr>
        <p:blipFill>
          <a:blip r:embed="rId3"/>
          <a:srcRect l="42353" t="26262" r="39181" b="38204"/>
          <a:stretch>
            <a:fillRect/>
          </a:stretch>
        </p:blipFill>
        <p:spPr>
          <a:xfrm>
            <a:off x="8316566" y="2389394"/>
            <a:ext cx="865535" cy="293914"/>
          </a:xfrm>
          <a:prstGeom prst="rect">
            <a:avLst/>
          </a:prstGeom>
        </p:spPr>
      </p:pic>
      <p:pic>
        <p:nvPicPr>
          <p:cNvPr id="13" name="Picture 12" descr="A group of black letters&#10;&#10;AI-generated content may be incorrect.">
            <a:extLst>
              <a:ext uri="{FF2B5EF4-FFF2-40B4-BE49-F238E27FC236}">
                <a16:creationId xmlns:a16="http://schemas.microsoft.com/office/drawing/2014/main" id="{4596E5D2-8349-8005-48E7-DBE8C0F630C8}"/>
              </a:ext>
            </a:extLst>
          </p:cNvPr>
          <p:cNvPicPr>
            <a:picLocks noChangeAspect="1"/>
          </p:cNvPicPr>
          <p:nvPr/>
        </p:nvPicPr>
        <p:blipFill>
          <a:blip r:embed="rId3"/>
          <a:srcRect l="66092" t="23323" r="12145" b="41144"/>
          <a:stretch>
            <a:fillRect/>
          </a:stretch>
        </p:blipFill>
        <p:spPr>
          <a:xfrm>
            <a:off x="10320455" y="3669329"/>
            <a:ext cx="1020082" cy="293914"/>
          </a:xfrm>
          <a:prstGeom prst="rect">
            <a:avLst/>
          </a:prstGeom>
        </p:spPr>
      </p:pic>
      <p:pic>
        <p:nvPicPr>
          <p:cNvPr id="14" name="Picture 13" descr="A group of black letters&#10;&#10;AI-generated content may be incorrect.">
            <a:extLst>
              <a:ext uri="{FF2B5EF4-FFF2-40B4-BE49-F238E27FC236}">
                <a16:creationId xmlns:a16="http://schemas.microsoft.com/office/drawing/2014/main" id="{483C849F-151B-44FC-5CB8-5D12288C6892}"/>
              </a:ext>
            </a:extLst>
          </p:cNvPr>
          <p:cNvPicPr>
            <a:picLocks noChangeAspect="1"/>
          </p:cNvPicPr>
          <p:nvPr/>
        </p:nvPicPr>
        <p:blipFill>
          <a:blip r:embed="rId3"/>
          <a:stretch>
            <a:fillRect/>
          </a:stretch>
        </p:blipFill>
        <p:spPr>
          <a:xfrm>
            <a:off x="1082223" y="2514334"/>
            <a:ext cx="4687207" cy="827154"/>
          </a:xfrm>
          <a:prstGeom prst="rect">
            <a:avLst/>
          </a:prstGeom>
        </p:spPr>
      </p:pic>
      <p:sp>
        <p:nvSpPr>
          <p:cNvPr id="15" name="TextBox 14">
            <a:extLst>
              <a:ext uri="{FF2B5EF4-FFF2-40B4-BE49-F238E27FC236}">
                <a16:creationId xmlns:a16="http://schemas.microsoft.com/office/drawing/2014/main" id="{CF873E58-08BF-381A-E0EE-D43A0C2ABA81}"/>
              </a:ext>
            </a:extLst>
          </p:cNvPr>
          <p:cNvSpPr txBox="1"/>
          <p:nvPr/>
        </p:nvSpPr>
        <p:spPr>
          <a:xfrm>
            <a:off x="947057" y="3669329"/>
            <a:ext cx="5682343" cy="646331"/>
          </a:xfrm>
          <a:prstGeom prst="rect">
            <a:avLst/>
          </a:prstGeom>
          <a:noFill/>
        </p:spPr>
        <p:txBody>
          <a:bodyPr wrap="square" rtlCol="0">
            <a:spAutoFit/>
          </a:bodyPr>
          <a:lstStyle/>
          <a:p>
            <a:r>
              <a:rPr lang="en-DK" dirty="0"/>
              <a:t>Due to the </a:t>
            </a:r>
            <a:r>
              <a:rPr lang="en-DK" strike="sngStrike" dirty="0"/>
              <a:t>magical</a:t>
            </a:r>
            <a:r>
              <a:rPr lang="en-DK" dirty="0"/>
              <a:t> properties of Gaussians the mean and covariance of the conditional distribution are</a:t>
            </a:r>
            <a:endParaRPr lang="en-DK" strike="sngStrik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C7C598-81B3-8DB3-FC20-FA7ACFCFB31E}"/>
                  </a:ext>
                </a:extLst>
              </p:cNvPr>
              <p:cNvSpPr txBox="1"/>
              <p:nvPr/>
            </p:nvSpPr>
            <p:spPr>
              <a:xfrm>
                <a:off x="2008066" y="4489612"/>
                <a:ext cx="283552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16" name="TextBox 15">
                <a:extLst>
                  <a:ext uri="{FF2B5EF4-FFF2-40B4-BE49-F238E27FC236}">
                    <a16:creationId xmlns:a16="http://schemas.microsoft.com/office/drawing/2014/main" id="{EEC7C598-81B3-8DB3-FC20-FA7ACFCFB31E}"/>
                  </a:ext>
                </a:extLst>
              </p:cNvPr>
              <p:cNvSpPr txBox="1">
                <a:spLocks noRot="1" noChangeAspect="1" noMove="1" noResize="1" noEditPoints="1" noAdjustHandles="1" noChangeArrowheads="1" noChangeShapeType="1" noTextEdit="1"/>
              </p:cNvSpPr>
              <p:nvPr/>
            </p:nvSpPr>
            <p:spPr>
              <a:xfrm>
                <a:off x="2008066" y="4489612"/>
                <a:ext cx="2835520" cy="307777"/>
              </a:xfrm>
              <a:prstGeom prst="rect">
                <a:avLst/>
              </a:prstGeom>
              <a:blipFill>
                <a:blip r:embed="rId5"/>
                <a:stretch>
                  <a:fillRect l="-1333" r="-2667"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81509EE-60EC-650F-6E65-9EE0D9A276FB}"/>
                  </a:ext>
                </a:extLst>
              </p:cNvPr>
              <p:cNvSpPr txBox="1"/>
              <p:nvPr/>
            </p:nvSpPr>
            <p:spPr>
              <a:xfrm>
                <a:off x="1108096" y="5066237"/>
                <a:ext cx="49879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0" smtClean="0">
                              <a:latin typeface="Cambria Math" panose="02040503050406030204" pitchFamily="18" charset="0"/>
                            </a:rPr>
                            <m:t>𝚺</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17" name="TextBox 16">
                <a:extLst>
                  <a:ext uri="{FF2B5EF4-FFF2-40B4-BE49-F238E27FC236}">
                    <a16:creationId xmlns:a16="http://schemas.microsoft.com/office/drawing/2014/main" id="{D81509EE-60EC-650F-6E65-9EE0D9A276FB}"/>
                  </a:ext>
                </a:extLst>
              </p:cNvPr>
              <p:cNvSpPr txBox="1">
                <a:spLocks noRot="1" noChangeAspect="1" noMove="1" noResize="1" noEditPoints="1" noAdjustHandles="1" noChangeArrowheads="1" noChangeShapeType="1" noTextEdit="1"/>
              </p:cNvSpPr>
              <p:nvPr/>
            </p:nvSpPr>
            <p:spPr>
              <a:xfrm>
                <a:off x="1108096" y="5066237"/>
                <a:ext cx="4987904" cy="307777"/>
              </a:xfrm>
              <a:prstGeom prst="rect">
                <a:avLst/>
              </a:prstGeom>
              <a:blipFill>
                <a:blip r:embed="rId6"/>
                <a:stretch>
                  <a:fillRect l="-761" b="-3846"/>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B770B78F-1061-6A9D-E23F-83D498508010}"/>
              </a:ext>
            </a:extLst>
          </p:cNvPr>
          <p:cNvSpPr txBox="1"/>
          <p:nvPr/>
        </p:nvSpPr>
        <p:spPr>
          <a:xfrm>
            <a:off x="1055913" y="5642862"/>
            <a:ext cx="4996543" cy="646331"/>
          </a:xfrm>
          <a:prstGeom prst="rect">
            <a:avLst/>
          </a:prstGeom>
          <a:noFill/>
        </p:spPr>
        <p:txBody>
          <a:bodyPr wrap="square" rtlCol="0">
            <a:spAutoFit/>
          </a:bodyPr>
          <a:lstStyle/>
          <a:p>
            <a:r>
              <a:rPr lang="en-DK" dirty="0"/>
              <a:t>In GP terminology these are typically called the </a:t>
            </a:r>
            <a:r>
              <a:rPr lang="en-DK" b="1" dirty="0"/>
              <a:t>posterior </a:t>
            </a:r>
            <a:r>
              <a:rPr lang="en-DK" dirty="0"/>
              <a:t>mean and covariance.</a:t>
            </a:r>
            <a:endParaRPr lang="en-DK" b="1" dirty="0"/>
          </a:p>
        </p:txBody>
      </p:sp>
      <p:sp>
        <p:nvSpPr>
          <p:cNvPr id="19" name="Slide Number Placeholder 18">
            <a:extLst>
              <a:ext uri="{FF2B5EF4-FFF2-40B4-BE49-F238E27FC236}">
                <a16:creationId xmlns:a16="http://schemas.microsoft.com/office/drawing/2014/main" id="{802B60B4-C158-5585-1E20-6974EAD6F308}"/>
              </a:ext>
            </a:extLst>
          </p:cNvPr>
          <p:cNvSpPr>
            <a:spLocks noGrp="1"/>
          </p:cNvSpPr>
          <p:nvPr>
            <p:ph type="sldNum" sz="quarter" idx="12"/>
          </p:nvPr>
        </p:nvSpPr>
        <p:spPr/>
        <p:txBody>
          <a:bodyPr/>
          <a:lstStyle/>
          <a:p>
            <a:fld id="{1D577350-AC76-F346-A529-4661B3C80334}" type="slidenum">
              <a:rPr lang="en-DK" smtClean="0"/>
              <a:t>32</a:t>
            </a:fld>
            <a:endParaRPr lang="en-DK"/>
          </a:p>
        </p:txBody>
      </p:sp>
      <p:sp>
        <p:nvSpPr>
          <p:cNvPr id="20" name="Footer Placeholder 19">
            <a:extLst>
              <a:ext uri="{FF2B5EF4-FFF2-40B4-BE49-F238E27FC236}">
                <a16:creationId xmlns:a16="http://schemas.microsoft.com/office/drawing/2014/main" id="{5161A297-F578-3D74-4198-5111406C9176}"/>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87709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graphs and diagrams&#10;&#10;AI-generated content may be incorrect.">
            <a:extLst>
              <a:ext uri="{FF2B5EF4-FFF2-40B4-BE49-F238E27FC236}">
                <a16:creationId xmlns:a16="http://schemas.microsoft.com/office/drawing/2014/main" id="{23355358-79A5-F72F-4BBE-27FE706E5C28}"/>
              </a:ext>
            </a:extLst>
          </p:cNvPr>
          <p:cNvPicPr>
            <a:picLocks noChangeAspect="1"/>
          </p:cNvPicPr>
          <p:nvPr/>
        </p:nvPicPr>
        <p:blipFill>
          <a:blip r:embed="rId2"/>
          <a:stretch>
            <a:fillRect/>
          </a:stretch>
        </p:blipFill>
        <p:spPr>
          <a:xfrm>
            <a:off x="2266492" y="337457"/>
            <a:ext cx="6183086" cy="618308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4894CD-363C-76AE-1AD4-0D2037FDFDC3}"/>
                  </a:ext>
                </a:extLst>
              </p:cNvPr>
              <p:cNvSpPr txBox="1"/>
              <p:nvPr/>
            </p:nvSpPr>
            <p:spPr>
              <a:xfrm>
                <a:off x="8449578" y="1771711"/>
                <a:ext cx="309790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6" name="TextBox 5">
                <a:extLst>
                  <a:ext uri="{FF2B5EF4-FFF2-40B4-BE49-F238E27FC236}">
                    <a16:creationId xmlns:a16="http://schemas.microsoft.com/office/drawing/2014/main" id="{9F4894CD-363C-76AE-1AD4-0D2037FDFDC3}"/>
                  </a:ext>
                </a:extLst>
              </p:cNvPr>
              <p:cNvSpPr txBox="1">
                <a:spLocks noRot="1" noChangeAspect="1" noMove="1" noResize="1" noEditPoints="1" noAdjustHandles="1" noChangeArrowheads="1" noChangeShapeType="1" noTextEdit="1"/>
              </p:cNvSpPr>
              <p:nvPr/>
            </p:nvSpPr>
            <p:spPr>
              <a:xfrm>
                <a:off x="8449578" y="1771711"/>
                <a:ext cx="3097901" cy="307777"/>
              </a:xfrm>
              <a:prstGeom prst="rect">
                <a:avLst/>
              </a:prstGeom>
              <a:blipFill>
                <a:blip r:embed="rId3"/>
                <a:stretch>
                  <a:fillRect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770699-481A-3C6F-35D4-1F8F501844BB}"/>
                  </a:ext>
                </a:extLst>
              </p:cNvPr>
              <p:cNvSpPr txBox="1"/>
              <p:nvPr/>
            </p:nvSpPr>
            <p:spPr>
              <a:xfrm>
                <a:off x="8364755" y="4524048"/>
                <a:ext cx="3827245" cy="9090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a:latin typeface="Cambria Math" panose="02040503050406030204" pitchFamily="18" charset="0"/>
                            </a:rPr>
                          </m:ctrlPr>
                        </m:sSupPr>
                        <m:e>
                          <m:r>
                            <a:rPr lang="da-DK" sz="2000" b="1">
                              <a:latin typeface="Cambria Math" panose="02040503050406030204" pitchFamily="18" charset="0"/>
                            </a:rPr>
                            <m:t>𝚺</m:t>
                          </m:r>
                        </m:e>
                        <m:sup>
                          <m:r>
                            <a:rPr lang="da-DK" sz="2000" b="1" i="1">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7" name="TextBox 6">
                <a:extLst>
                  <a:ext uri="{FF2B5EF4-FFF2-40B4-BE49-F238E27FC236}">
                    <a16:creationId xmlns:a16="http://schemas.microsoft.com/office/drawing/2014/main" id="{BD770699-481A-3C6F-35D4-1F8F501844BB}"/>
                  </a:ext>
                </a:extLst>
              </p:cNvPr>
              <p:cNvSpPr txBox="1">
                <a:spLocks noRot="1" noChangeAspect="1" noMove="1" noResize="1" noEditPoints="1" noAdjustHandles="1" noChangeArrowheads="1" noChangeShapeType="1" noTextEdit="1"/>
              </p:cNvSpPr>
              <p:nvPr/>
            </p:nvSpPr>
            <p:spPr>
              <a:xfrm>
                <a:off x="8364755" y="4524048"/>
                <a:ext cx="3827245" cy="909095"/>
              </a:xfrm>
              <a:prstGeom prst="rect">
                <a:avLst/>
              </a:prstGeom>
              <a:blipFill>
                <a:blip r:embed="rId4"/>
                <a:stretch>
                  <a:fillRect b="-277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AAB7DB-D494-F3EC-15B2-E8990920C3F4}"/>
                  </a:ext>
                </a:extLst>
              </p:cNvPr>
              <p:cNvSpPr txBox="1"/>
              <p:nvPr/>
            </p:nvSpPr>
            <p:spPr>
              <a:xfrm>
                <a:off x="119743" y="1771711"/>
                <a:ext cx="1709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1" i="1" smtClean="0">
                          <a:latin typeface="Cambria Math" panose="02040503050406030204" pitchFamily="18" charset="0"/>
                        </a:rPr>
                        <m:t>𝝁</m:t>
                      </m:r>
                      <m:r>
                        <a:rPr lang="da-DK" b="0" i="1" smtClean="0">
                          <a:latin typeface="Cambria Math" panose="02040503050406030204" pitchFamily="18" charset="0"/>
                        </a:rPr>
                        <m:t>=0</m:t>
                      </m:r>
                    </m:oMath>
                  </m:oMathPara>
                </a14:m>
                <a:endParaRPr lang="en-DK" dirty="0"/>
              </a:p>
            </p:txBody>
          </p:sp>
        </mc:Choice>
        <mc:Fallback xmlns="">
          <p:sp>
            <p:nvSpPr>
              <p:cNvPr id="8" name="TextBox 7">
                <a:extLst>
                  <a:ext uri="{FF2B5EF4-FFF2-40B4-BE49-F238E27FC236}">
                    <a16:creationId xmlns:a16="http://schemas.microsoft.com/office/drawing/2014/main" id="{5FAAB7DB-D494-F3EC-15B2-E8990920C3F4}"/>
                  </a:ext>
                </a:extLst>
              </p:cNvPr>
              <p:cNvSpPr txBox="1">
                <a:spLocks noRot="1" noChangeAspect="1" noMove="1" noResize="1" noEditPoints="1" noAdjustHandles="1" noChangeArrowheads="1" noChangeShapeType="1" noTextEdit="1"/>
              </p:cNvSpPr>
              <p:nvPr/>
            </p:nvSpPr>
            <p:spPr>
              <a:xfrm>
                <a:off x="119743" y="1771711"/>
                <a:ext cx="1709058" cy="369332"/>
              </a:xfrm>
              <a:prstGeom prst="rect">
                <a:avLst/>
              </a:prstGeom>
              <a:blipFill>
                <a:blip r:embed="rId5"/>
                <a:stretch>
                  <a:fillRect b="-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3FAA1-4BEF-4AD0-4660-ADACBDA08DB3}"/>
                  </a:ext>
                </a:extLst>
              </p:cNvPr>
              <p:cNvSpPr txBox="1"/>
              <p:nvPr/>
            </p:nvSpPr>
            <p:spPr>
              <a:xfrm>
                <a:off x="327703" y="4978595"/>
                <a:ext cx="1709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1" i="0" smtClean="0">
                          <a:latin typeface="Cambria Math" panose="02040503050406030204" pitchFamily="18" charset="0"/>
                        </a:rPr>
                        <m:t>𝚺</m:t>
                      </m:r>
                      <m:r>
                        <a:rPr lang="da-DK" b="0" i="1" smtClean="0">
                          <a:latin typeface="Cambria Math" panose="02040503050406030204" pitchFamily="18" charset="0"/>
                        </a:rPr>
                        <m:t>=</m:t>
                      </m:r>
                      <m:r>
                        <a:rPr lang="da-DK" b="0" i="1" smtClean="0">
                          <a:latin typeface="Cambria Math" panose="02040503050406030204" pitchFamily="18" charset="0"/>
                        </a:rPr>
                        <m:t>𝐾</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𝑋</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𝑋</m:t>
                          </m:r>
                        </m:e>
                        <m:sup>
                          <m:r>
                            <a:rPr lang="da-DK" b="0" i="1" smtClean="0">
                              <a:latin typeface="Cambria Math" panose="02040503050406030204" pitchFamily="18" charset="0"/>
                            </a:rPr>
                            <m:t>∗</m:t>
                          </m:r>
                        </m:sup>
                      </m:sSup>
                      <m:r>
                        <a:rPr lang="da-DK" b="0" i="1" smtClean="0">
                          <a:latin typeface="Cambria Math" panose="02040503050406030204" pitchFamily="18" charset="0"/>
                        </a:rPr>
                        <m:t>)</m:t>
                      </m:r>
                    </m:oMath>
                  </m:oMathPara>
                </a14:m>
                <a:endParaRPr lang="en-DK" dirty="0"/>
              </a:p>
            </p:txBody>
          </p:sp>
        </mc:Choice>
        <mc:Fallback xmlns="">
          <p:sp>
            <p:nvSpPr>
              <p:cNvPr id="9" name="TextBox 8">
                <a:extLst>
                  <a:ext uri="{FF2B5EF4-FFF2-40B4-BE49-F238E27FC236}">
                    <a16:creationId xmlns:a16="http://schemas.microsoft.com/office/drawing/2014/main" id="{B383FAA1-4BEF-4AD0-4660-ADACBDA08DB3}"/>
                  </a:ext>
                </a:extLst>
              </p:cNvPr>
              <p:cNvSpPr txBox="1">
                <a:spLocks noRot="1" noChangeAspect="1" noMove="1" noResize="1" noEditPoints="1" noAdjustHandles="1" noChangeArrowheads="1" noChangeShapeType="1" noTextEdit="1"/>
              </p:cNvSpPr>
              <p:nvPr/>
            </p:nvSpPr>
            <p:spPr>
              <a:xfrm>
                <a:off x="327703" y="4978595"/>
                <a:ext cx="1709058" cy="369332"/>
              </a:xfrm>
              <a:prstGeom prst="rect">
                <a:avLst/>
              </a:prstGeom>
              <a:blipFill>
                <a:blip r:embed="rId6"/>
                <a:stretch>
                  <a:fillRect b="-17241"/>
                </a:stretch>
              </a:blipFill>
            </p:spPr>
            <p:txBody>
              <a:bodyPr/>
              <a:lstStyle/>
              <a:p>
                <a:r>
                  <a:rPr lang="en-DK">
                    <a:noFill/>
                  </a:rPr>
                  <a:t> </a:t>
                </a:r>
              </a:p>
            </p:txBody>
          </p:sp>
        </mc:Fallback>
      </mc:AlternateContent>
      <p:sp>
        <p:nvSpPr>
          <p:cNvPr id="10" name="Slide Number Placeholder 9">
            <a:extLst>
              <a:ext uri="{FF2B5EF4-FFF2-40B4-BE49-F238E27FC236}">
                <a16:creationId xmlns:a16="http://schemas.microsoft.com/office/drawing/2014/main" id="{CA68B164-E385-C18F-005F-1E828C9A784A}"/>
              </a:ext>
            </a:extLst>
          </p:cNvPr>
          <p:cNvSpPr>
            <a:spLocks noGrp="1"/>
          </p:cNvSpPr>
          <p:nvPr>
            <p:ph type="sldNum" sz="quarter" idx="12"/>
          </p:nvPr>
        </p:nvSpPr>
        <p:spPr/>
        <p:txBody>
          <a:bodyPr/>
          <a:lstStyle/>
          <a:p>
            <a:fld id="{1D577350-AC76-F346-A529-4661B3C80334}" type="slidenum">
              <a:rPr lang="en-DK" smtClean="0"/>
              <a:t>33</a:t>
            </a:fld>
            <a:endParaRPr lang="en-DK"/>
          </a:p>
        </p:txBody>
      </p:sp>
      <p:sp>
        <p:nvSpPr>
          <p:cNvPr id="11" name="Footer Placeholder 10">
            <a:extLst>
              <a:ext uri="{FF2B5EF4-FFF2-40B4-BE49-F238E27FC236}">
                <a16:creationId xmlns:a16="http://schemas.microsoft.com/office/drawing/2014/main" id="{DC554EA4-6802-5BFC-2698-1C8DC14E379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831763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82FDC1-2D7E-AE7E-046B-2FA41D146C08}"/>
                  </a:ext>
                </a:extLst>
              </p:cNvPr>
              <p:cNvSpPr txBox="1"/>
              <p:nvPr/>
            </p:nvSpPr>
            <p:spPr>
              <a:xfrm>
                <a:off x="1391676" y="1731368"/>
                <a:ext cx="3097901" cy="30777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da-DK" sz="2000" b="1" dirty="0"/>
              </a:p>
            </p:txBody>
          </p:sp>
        </mc:Choice>
        <mc:Fallback xmlns="">
          <p:sp>
            <p:nvSpPr>
              <p:cNvPr id="4" name="TextBox 3">
                <a:extLst>
                  <a:ext uri="{FF2B5EF4-FFF2-40B4-BE49-F238E27FC236}">
                    <a16:creationId xmlns:a16="http://schemas.microsoft.com/office/drawing/2014/main" id="{5882FDC1-2D7E-AE7E-046B-2FA41D146C08}"/>
                  </a:ext>
                </a:extLst>
              </p:cNvPr>
              <p:cNvSpPr txBox="1">
                <a:spLocks noRot="1" noChangeAspect="1" noMove="1" noResize="1" noEditPoints="1" noAdjustHandles="1" noChangeArrowheads="1" noChangeShapeType="1" noTextEdit="1"/>
              </p:cNvSpPr>
              <p:nvPr/>
            </p:nvSpPr>
            <p:spPr>
              <a:xfrm>
                <a:off x="1391676" y="1731368"/>
                <a:ext cx="3097901" cy="307777"/>
              </a:xfrm>
              <a:prstGeom prst="rect">
                <a:avLst/>
              </a:prstGeom>
              <a:blipFill>
                <a:blip r:embed="rId2"/>
                <a:stretch>
                  <a:fillRect b="-32000"/>
                </a:stretch>
              </a:blipFill>
            </p:spPr>
            <p:txBody>
              <a:bodyPr/>
              <a:lstStyle/>
              <a:p>
                <a:r>
                  <a:rPr lang="en-DK">
                    <a:noFill/>
                  </a:rPr>
                  <a:t> </a:t>
                </a:r>
              </a:p>
            </p:txBody>
          </p:sp>
        </mc:Fallback>
      </mc:AlternateContent>
      <p:graphicFrame>
        <p:nvGraphicFramePr>
          <p:cNvPr id="5" name="Table 4">
            <a:extLst>
              <a:ext uri="{FF2B5EF4-FFF2-40B4-BE49-F238E27FC236}">
                <a16:creationId xmlns:a16="http://schemas.microsoft.com/office/drawing/2014/main" id="{1A70B57A-200B-D775-338F-5AB73338BBC4}"/>
              </a:ext>
            </a:extLst>
          </p:cNvPr>
          <p:cNvGraphicFramePr>
            <a:graphicFrameLocks noGrp="1"/>
          </p:cNvGraphicFramePr>
          <p:nvPr>
            <p:extLst>
              <p:ext uri="{D42A27DB-BD31-4B8C-83A1-F6EECF244321}">
                <p14:modId xmlns:p14="http://schemas.microsoft.com/office/powerpoint/2010/main" val="984455621"/>
              </p:ext>
            </p:extLst>
          </p:nvPr>
        </p:nvGraphicFramePr>
        <p:xfrm>
          <a:off x="6606439" y="1715980"/>
          <a:ext cx="10782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tblGrid>
              <a:tr h="191876">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77095985"/>
                  </a:ext>
                </a:extLst>
              </a:tr>
            </a:tbl>
          </a:graphicData>
        </a:graphic>
      </p:graphicFrame>
      <p:graphicFrame>
        <p:nvGraphicFramePr>
          <p:cNvPr id="7" name="Table 6">
            <a:extLst>
              <a:ext uri="{FF2B5EF4-FFF2-40B4-BE49-F238E27FC236}">
                <a16:creationId xmlns:a16="http://schemas.microsoft.com/office/drawing/2014/main" id="{7B0C585B-5EF9-2398-1F1D-FDB864EF0DDA}"/>
              </a:ext>
            </a:extLst>
          </p:cNvPr>
          <p:cNvGraphicFramePr>
            <a:graphicFrameLocks noGrp="1"/>
          </p:cNvGraphicFramePr>
          <p:nvPr>
            <p:extLst>
              <p:ext uri="{D42A27DB-BD31-4B8C-83A1-F6EECF244321}">
                <p14:modId xmlns:p14="http://schemas.microsoft.com/office/powerpoint/2010/main" val="703345734"/>
              </p:ext>
            </p:extLst>
          </p:nvPr>
        </p:nvGraphicFramePr>
        <p:xfrm>
          <a:off x="7952181" y="1350220"/>
          <a:ext cx="1098000" cy="1097280"/>
        </p:xfrm>
        <a:graphic>
          <a:graphicData uri="http://schemas.openxmlformats.org/drawingml/2006/table">
            <a:tbl>
              <a:tblPr firstRow="1" bandRow="1">
                <a:tableStyleId>{5C22544A-7EE6-4342-B048-85BDC9FD1C3A}</a:tableStyleId>
              </a:tblPr>
              <a:tblGrid>
                <a:gridCol w="366000">
                  <a:extLst>
                    <a:ext uri="{9D8B030D-6E8A-4147-A177-3AD203B41FA5}">
                      <a16:colId xmlns:a16="http://schemas.microsoft.com/office/drawing/2014/main" val="3463389421"/>
                    </a:ext>
                  </a:extLst>
                </a:gridCol>
                <a:gridCol w="366000">
                  <a:extLst>
                    <a:ext uri="{9D8B030D-6E8A-4147-A177-3AD203B41FA5}">
                      <a16:colId xmlns:a16="http://schemas.microsoft.com/office/drawing/2014/main" val="2187283860"/>
                    </a:ext>
                  </a:extLst>
                </a:gridCol>
                <a:gridCol w="366000">
                  <a:extLst>
                    <a:ext uri="{9D8B030D-6E8A-4147-A177-3AD203B41FA5}">
                      <a16:colId xmlns:a16="http://schemas.microsoft.com/office/drawing/2014/main" val="2562872246"/>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133580"/>
                  </a:ext>
                </a:extLst>
              </a:tr>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56696700"/>
                  </a:ext>
                </a:extLst>
              </a:tr>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959700463"/>
                  </a:ext>
                </a:extLst>
              </a:tr>
            </a:tbl>
          </a:graphicData>
        </a:graphic>
      </p:graphicFrame>
      <p:graphicFrame>
        <p:nvGraphicFramePr>
          <p:cNvPr id="11" name="Table 10">
            <a:extLst>
              <a:ext uri="{FF2B5EF4-FFF2-40B4-BE49-F238E27FC236}">
                <a16:creationId xmlns:a16="http://schemas.microsoft.com/office/drawing/2014/main" id="{9BDC8064-BE89-379E-BA3D-0D479460CA2E}"/>
              </a:ext>
            </a:extLst>
          </p:cNvPr>
          <p:cNvGraphicFramePr>
            <a:graphicFrameLocks noGrp="1"/>
          </p:cNvGraphicFramePr>
          <p:nvPr>
            <p:extLst>
              <p:ext uri="{D42A27DB-BD31-4B8C-83A1-F6EECF244321}">
                <p14:modId xmlns:p14="http://schemas.microsoft.com/office/powerpoint/2010/main" val="2605819927"/>
              </p:ext>
            </p:extLst>
          </p:nvPr>
        </p:nvGraphicFramePr>
        <p:xfrm>
          <a:off x="9317723" y="1350220"/>
          <a:ext cx="356400" cy="109728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14327332"/>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54DF76-4861-4E8A-72D9-4A4A5650524A}"/>
                  </a:ext>
                </a:extLst>
              </p:cNvPr>
              <p:cNvSpPr txBox="1"/>
              <p:nvPr/>
            </p:nvSpPr>
            <p:spPr>
              <a:xfrm>
                <a:off x="6435924" y="893895"/>
                <a:ext cx="1382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 </m:t>
                          </m:r>
                          <m:r>
                            <a:rPr lang="da-DK" sz="1800" b="0" i="1" smtClean="0">
                              <a:latin typeface="Cambria Math" panose="02040503050406030204" pitchFamily="18" charset="0"/>
                            </a:rPr>
                            <m:t>𝑋</m:t>
                          </m:r>
                        </m:e>
                      </m:d>
                    </m:oMath>
                  </m:oMathPara>
                </a14:m>
                <a:endParaRPr lang="en-DK" dirty="0"/>
              </a:p>
            </p:txBody>
          </p:sp>
        </mc:Choice>
        <mc:Fallback xmlns="">
          <p:sp>
            <p:nvSpPr>
              <p:cNvPr id="13" name="TextBox 12">
                <a:extLst>
                  <a:ext uri="{FF2B5EF4-FFF2-40B4-BE49-F238E27FC236}">
                    <a16:creationId xmlns:a16="http://schemas.microsoft.com/office/drawing/2014/main" id="{6554DF76-4861-4E8A-72D9-4A4A5650524A}"/>
                  </a:ext>
                </a:extLst>
              </p:cNvPr>
              <p:cNvSpPr txBox="1">
                <a:spLocks noRot="1" noChangeAspect="1" noMove="1" noResize="1" noEditPoints="1" noAdjustHandles="1" noChangeArrowheads="1" noChangeShapeType="1" noTextEdit="1"/>
              </p:cNvSpPr>
              <p:nvPr/>
            </p:nvSpPr>
            <p:spPr>
              <a:xfrm>
                <a:off x="6435924" y="893895"/>
                <a:ext cx="1382486" cy="369332"/>
              </a:xfrm>
              <a:prstGeom prst="rect">
                <a:avLst/>
              </a:prstGeom>
              <a:blipFill>
                <a:blip r:embed="rId3"/>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54C9ED0-D8FA-EB4F-02F8-8E0BF5E92E7D}"/>
                  </a:ext>
                </a:extLst>
              </p:cNvPr>
              <p:cNvSpPr txBox="1"/>
              <p:nvPr/>
            </p:nvSpPr>
            <p:spPr>
              <a:xfrm>
                <a:off x="7859691" y="893895"/>
                <a:ext cx="13389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sSup>
                        <m:sSupPr>
                          <m:ctrlPr>
                            <a:rPr lang="da-DK" sz="1800" b="0" i="1" smtClean="0">
                              <a:latin typeface="Cambria Math" panose="02040503050406030204" pitchFamily="18" charset="0"/>
                            </a:rPr>
                          </m:ctrlPr>
                        </m:sSupPr>
                        <m:e>
                          <m:d>
                            <m:dPr>
                              <m:ctrlPr>
                                <a:rPr lang="da-DK" sz="1800" b="0" i="1" smtClean="0">
                                  <a:latin typeface="Cambria Math" panose="02040503050406030204" pitchFamily="18" charset="0"/>
                                </a:rPr>
                              </m:ctrlPr>
                            </m:dPr>
                            <m:e>
                              <m:r>
                                <a:rPr lang="da-DK" sz="1800" b="0" i="1" smtClean="0">
                                  <a:latin typeface="Cambria Math" panose="02040503050406030204" pitchFamily="18" charset="0"/>
                                </a:rPr>
                                <m:t>𝑋</m:t>
                              </m:r>
                              <m:r>
                                <a:rPr lang="da-DK" sz="1800" b="0" i="1" smtClean="0">
                                  <a:latin typeface="Cambria Math" panose="02040503050406030204" pitchFamily="18" charset="0"/>
                                </a:rPr>
                                <m:t>, </m:t>
                              </m:r>
                              <m:r>
                                <a:rPr lang="da-DK" sz="1800" b="0" i="1" smtClean="0">
                                  <a:latin typeface="Cambria Math" panose="02040503050406030204" pitchFamily="18" charset="0"/>
                                </a:rPr>
                                <m:t>𝑋</m:t>
                              </m:r>
                            </m:e>
                          </m:d>
                        </m:e>
                        <m:sup>
                          <m:r>
                            <a:rPr lang="da-DK" sz="1800" b="0" i="1" smtClean="0">
                              <a:latin typeface="Cambria Math" panose="02040503050406030204" pitchFamily="18" charset="0"/>
                            </a:rPr>
                            <m:t>−1</m:t>
                          </m:r>
                        </m:sup>
                      </m:sSup>
                    </m:oMath>
                  </m:oMathPara>
                </a14:m>
                <a:endParaRPr lang="en-DK" dirty="0"/>
              </a:p>
            </p:txBody>
          </p:sp>
        </mc:Choice>
        <mc:Fallback xmlns="">
          <p:sp>
            <p:nvSpPr>
              <p:cNvPr id="15" name="TextBox 14">
                <a:extLst>
                  <a:ext uri="{FF2B5EF4-FFF2-40B4-BE49-F238E27FC236}">
                    <a16:creationId xmlns:a16="http://schemas.microsoft.com/office/drawing/2014/main" id="{354C9ED0-D8FA-EB4F-02F8-8E0BF5E92E7D}"/>
                  </a:ext>
                </a:extLst>
              </p:cNvPr>
              <p:cNvSpPr txBox="1">
                <a:spLocks noRot="1" noChangeAspect="1" noMove="1" noResize="1" noEditPoints="1" noAdjustHandles="1" noChangeArrowheads="1" noChangeShapeType="1" noTextEdit="1"/>
              </p:cNvSpPr>
              <p:nvPr/>
            </p:nvSpPr>
            <p:spPr>
              <a:xfrm>
                <a:off x="7859691" y="893895"/>
                <a:ext cx="1338943" cy="369332"/>
              </a:xfrm>
              <a:prstGeom prst="rect">
                <a:avLst/>
              </a:prstGeom>
              <a:blipFill>
                <a:blip r:embed="rId4"/>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4DA702-D2B1-884E-A195-A2ED36F3D0DE}"/>
                  </a:ext>
                </a:extLst>
              </p:cNvPr>
              <p:cNvSpPr txBox="1"/>
              <p:nvPr/>
            </p:nvSpPr>
            <p:spPr>
              <a:xfrm>
                <a:off x="9317723" y="883011"/>
                <a:ext cx="3265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𝒇</m:t>
                      </m:r>
                    </m:oMath>
                  </m:oMathPara>
                </a14:m>
                <a:endParaRPr lang="en-DK" dirty="0"/>
              </a:p>
            </p:txBody>
          </p:sp>
        </mc:Choice>
        <mc:Fallback xmlns="">
          <p:sp>
            <p:nvSpPr>
              <p:cNvPr id="17" name="TextBox 16">
                <a:extLst>
                  <a:ext uri="{FF2B5EF4-FFF2-40B4-BE49-F238E27FC236}">
                    <a16:creationId xmlns:a16="http://schemas.microsoft.com/office/drawing/2014/main" id="{814DA702-D2B1-884E-A195-A2ED36F3D0DE}"/>
                  </a:ext>
                </a:extLst>
              </p:cNvPr>
              <p:cNvSpPr txBox="1">
                <a:spLocks noRot="1" noChangeAspect="1" noMove="1" noResize="1" noEditPoints="1" noAdjustHandles="1" noChangeArrowheads="1" noChangeShapeType="1" noTextEdit="1"/>
              </p:cNvSpPr>
              <p:nvPr/>
            </p:nvSpPr>
            <p:spPr>
              <a:xfrm>
                <a:off x="9317723" y="883011"/>
                <a:ext cx="326571" cy="369332"/>
              </a:xfrm>
              <a:prstGeom prst="rect">
                <a:avLst/>
              </a:prstGeom>
              <a:blipFill>
                <a:blip r:embed="rId5"/>
                <a:stretch>
                  <a:fillRect l="-3704" r="-3704"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D871EC7-AFA4-D9FE-BA70-D9BC41B7BAE5}"/>
                  </a:ext>
                </a:extLst>
              </p:cNvPr>
              <p:cNvSpPr txBox="1"/>
              <p:nvPr/>
            </p:nvSpPr>
            <p:spPr>
              <a:xfrm>
                <a:off x="0" y="3588552"/>
                <a:ext cx="49400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m:t>
                      </m:r>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r>
                            <a:rPr lang="da-DK" sz="1800" b="0" i="1" smtClean="0">
                              <a:latin typeface="Cambria Math" panose="02040503050406030204" pitchFamily="18" charset="0"/>
                            </a:rPr>
                            <m:t>𝑋</m:t>
                          </m:r>
                        </m:e>
                      </m:d>
                      <m:r>
                        <a:rPr lang="da-DK" sz="1800" b="1" i="1" smtClean="0">
                          <a:latin typeface="Cambria Math" panose="02040503050406030204" pitchFamily="18" charset="0"/>
                        </a:rPr>
                        <m:t>𝜶</m:t>
                      </m:r>
                    </m:oMath>
                  </m:oMathPara>
                </a14:m>
                <a:endParaRPr lang="en-DK" dirty="0"/>
              </a:p>
            </p:txBody>
          </p:sp>
        </mc:Choice>
        <mc:Fallback xmlns="">
          <p:sp>
            <p:nvSpPr>
              <p:cNvPr id="19" name="TextBox 18">
                <a:extLst>
                  <a:ext uri="{FF2B5EF4-FFF2-40B4-BE49-F238E27FC236}">
                    <a16:creationId xmlns:a16="http://schemas.microsoft.com/office/drawing/2014/main" id="{5D871EC7-AFA4-D9FE-BA70-D9BC41B7BAE5}"/>
                  </a:ext>
                </a:extLst>
              </p:cNvPr>
              <p:cNvSpPr txBox="1">
                <a:spLocks noRot="1" noChangeAspect="1" noMove="1" noResize="1" noEditPoints="1" noAdjustHandles="1" noChangeArrowheads="1" noChangeShapeType="1" noTextEdit="1"/>
              </p:cNvSpPr>
              <p:nvPr/>
            </p:nvSpPr>
            <p:spPr>
              <a:xfrm>
                <a:off x="0" y="3588552"/>
                <a:ext cx="4940054" cy="369332"/>
              </a:xfrm>
              <a:prstGeom prst="rect">
                <a:avLst/>
              </a:prstGeom>
              <a:blipFill>
                <a:blip r:embed="rId6"/>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987E651-3119-25C7-2458-033810A17940}"/>
                  </a:ext>
                </a:extLst>
              </p:cNvPr>
              <p:cNvSpPr txBox="1"/>
              <p:nvPr/>
            </p:nvSpPr>
            <p:spPr>
              <a:xfrm>
                <a:off x="1391676" y="5085171"/>
                <a:ext cx="2737758" cy="764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m:t>
                      </m:r>
                      <m:nary>
                        <m:naryPr>
                          <m:chr m:val="∑"/>
                          <m:supHide m:val="on"/>
                          <m:ctrlPr>
                            <a:rPr lang="da-DK" sz="1800" b="1" i="1" smtClean="0">
                              <a:latin typeface="Cambria Math" panose="02040503050406030204" pitchFamily="18" charset="0"/>
                            </a:rPr>
                          </m:ctrlPr>
                        </m:naryPr>
                        <m:sub>
                          <m:r>
                            <a:rPr lang="da-DK" sz="1800" b="1" i="1" smtClean="0">
                              <a:latin typeface="Cambria Math" panose="02040503050406030204" pitchFamily="18" charset="0"/>
                            </a:rPr>
                            <m:t>𝒊</m:t>
                          </m:r>
                        </m:sub>
                        <m:sup/>
                        <m:e>
                          <m:sSub>
                            <m:sSubPr>
                              <m:ctrlPr>
                                <a:rPr lang="da-DK" sz="1800" b="1" i="1" smtClean="0">
                                  <a:latin typeface="Cambria Math" panose="02040503050406030204" pitchFamily="18" charset="0"/>
                                </a:rPr>
                              </m:ctrlPr>
                            </m:sSubPr>
                            <m:e>
                              <m:r>
                                <a:rPr lang="da-DK" sz="1800" b="0" i="1" smtClean="0">
                                  <a:latin typeface="Cambria Math" panose="02040503050406030204" pitchFamily="18" charset="0"/>
                                </a:rPr>
                                <m:t>𝛼</m:t>
                              </m:r>
                            </m:e>
                            <m:sub>
                              <m:r>
                                <a:rPr lang="da-DK" sz="1800" b="1" i="1" smtClean="0">
                                  <a:latin typeface="Cambria Math" panose="02040503050406030204" pitchFamily="18" charset="0"/>
                                </a:rPr>
                                <m:t>𝒊</m:t>
                              </m:r>
                            </m:sub>
                          </m:sSub>
                          <m:r>
                            <a:rPr lang="da-DK" sz="1800" b="0" i="1" smtClean="0">
                              <a:latin typeface="Cambria Math" panose="02040503050406030204" pitchFamily="18" charset="0"/>
                            </a:rPr>
                            <m:t>𝐾</m:t>
                          </m:r>
                          <m:r>
                            <a:rPr lang="da-DK" sz="1800" b="0" i="1" smtClean="0">
                              <a:latin typeface="Cambria Math" panose="02040503050406030204" pitchFamily="18" charset="0"/>
                            </a:rPr>
                            <m:t>(</m:t>
                          </m:r>
                          <m:sSup>
                            <m:sSupPr>
                              <m:ctrlPr>
                                <a:rPr lang="da-DK" sz="1800" b="1"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𝑋</m:t>
                              </m:r>
                            </m:e>
                            <m:sub>
                              <m:r>
                                <a:rPr lang="da-DK" sz="1800" b="0" i="1" smtClean="0">
                                  <a:latin typeface="Cambria Math" panose="02040503050406030204" pitchFamily="18" charset="0"/>
                                </a:rPr>
                                <m:t>𝑖</m:t>
                              </m:r>
                            </m:sub>
                          </m:sSub>
                          <m:r>
                            <a:rPr lang="da-DK" sz="1800" b="0" i="1" smtClean="0">
                              <a:latin typeface="Cambria Math" panose="02040503050406030204" pitchFamily="18" charset="0"/>
                            </a:rPr>
                            <m:t>)</m:t>
                          </m:r>
                        </m:e>
                      </m:nary>
                    </m:oMath>
                  </m:oMathPara>
                </a14:m>
                <a:endParaRPr lang="en-DK" dirty="0"/>
              </a:p>
            </p:txBody>
          </p:sp>
        </mc:Choice>
        <mc:Fallback xmlns="">
          <p:sp>
            <p:nvSpPr>
              <p:cNvPr id="21" name="TextBox 20">
                <a:extLst>
                  <a:ext uri="{FF2B5EF4-FFF2-40B4-BE49-F238E27FC236}">
                    <a16:creationId xmlns:a16="http://schemas.microsoft.com/office/drawing/2014/main" id="{D987E651-3119-25C7-2458-033810A17940}"/>
                  </a:ext>
                </a:extLst>
              </p:cNvPr>
              <p:cNvSpPr txBox="1">
                <a:spLocks noRot="1" noChangeAspect="1" noMove="1" noResize="1" noEditPoints="1" noAdjustHandles="1" noChangeArrowheads="1" noChangeShapeType="1" noTextEdit="1"/>
              </p:cNvSpPr>
              <p:nvPr/>
            </p:nvSpPr>
            <p:spPr>
              <a:xfrm>
                <a:off x="1391676" y="5085171"/>
                <a:ext cx="2737758" cy="764312"/>
              </a:xfrm>
              <a:prstGeom prst="rect">
                <a:avLst/>
              </a:prstGeom>
              <a:blipFill>
                <a:blip r:embed="rId7"/>
                <a:stretch>
                  <a:fillRect l="-3704" t="-122951" b="-170492"/>
                </a:stretch>
              </a:blipFill>
            </p:spPr>
            <p:txBody>
              <a:bodyPr/>
              <a:lstStyle/>
              <a:p>
                <a:r>
                  <a:rPr lang="en-DK">
                    <a:noFill/>
                  </a:rPr>
                  <a:t> </a:t>
                </a:r>
              </a:p>
            </p:txBody>
          </p:sp>
        </mc:Fallback>
      </mc:AlternateContent>
      <p:graphicFrame>
        <p:nvGraphicFramePr>
          <p:cNvPr id="22" name="Table 21">
            <a:extLst>
              <a:ext uri="{FF2B5EF4-FFF2-40B4-BE49-F238E27FC236}">
                <a16:creationId xmlns:a16="http://schemas.microsoft.com/office/drawing/2014/main" id="{AA24BA3F-6321-7899-B5DD-A33A852840B6}"/>
              </a:ext>
            </a:extLst>
          </p:cNvPr>
          <p:cNvGraphicFramePr>
            <a:graphicFrameLocks noGrp="1"/>
          </p:cNvGraphicFramePr>
          <p:nvPr>
            <p:extLst>
              <p:ext uri="{D42A27DB-BD31-4B8C-83A1-F6EECF244321}">
                <p14:modId xmlns:p14="http://schemas.microsoft.com/office/powerpoint/2010/main" val="2549932778"/>
              </p:ext>
            </p:extLst>
          </p:nvPr>
        </p:nvGraphicFramePr>
        <p:xfrm>
          <a:off x="6588067" y="3610094"/>
          <a:ext cx="10782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tblGrid>
              <a:tr h="191876">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77095985"/>
                  </a:ext>
                </a:extLst>
              </a:tr>
            </a:tbl>
          </a:graphicData>
        </a:graphic>
      </p:graphicFrame>
      <p:graphicFrame>
        <p:nvGraphicFramePr>
          <p:cNvPr id="24" name="Table 23">
            <a:extLst>
              <a:ext uri="{FF2B5EF4-FFF2-40B4-BE49-F238E27FC236}">
                <a16:creationId xmlns:a16="http://schemas.microsoft.com/office/drawing/2014/main" id="{34336C3E-E82D-DD32-CF2D-1055F49018F9}"/>
              </a:ext>
            </a:extLst>
          </p:cNvPr>
          <p:cNvGraphicFramePr>
            <a:graphicFrameLocks noGrp="1"/>
          </p:cNvGraphicFramePr>
          <p:nvPr>
            <p:extLst>
              <p:ext uri="{D42A27DB-BD31-4B8C-83A1-F6EECF244321}">
                <p14:modId xmlns:p14="http://schemas.microsoft.com/office/powerpoint/2010/main" val="3117560881"/>
              </p:ext>
            </p:extLst>
          </p:nvPr>
        </p:nvGraphicFramePr>
        <p:xfrm>
          <a:off x="8144781" y="3244334"/>
          <a:ext cx="356400" cy="109728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514327332"/>
                  </a:ext>
                </a:extLst>
              </a:tr>
            </a:tbl>
          </a:graphicData>
        </a:graphic>
      </p:graphicFrame>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90CB92A-B469-1AA0-462F-C3F86CFB6137}"/>
                  </a:ext>
                </a:extLst>
              </p:cNvPr>
              <p:cNvSpPr txBox="1"/>
              <p:nvPr/>
            </p:nvSpPr>
            <p:spPr>
              <a:xfrm>
                <a:off x="6435924" y="3059668"/>
                <a:ext cx="1382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 </m:t>
                          </m:r>
                          <m:r>
                            <a:rPr lang="da-DK" sz="1800" b="0" i="1" smtClean="0">
                              <a:latin typeface="Cambria Math" panose="02040503050406030204" pitchFamily="18" charset="0"/>
                            </a:rPr>
                            <m:t>𝑋</m:t>
                          </m:r>
                        </m:e>
                      </m:d>
                    </m:oMath>
                  </m:oMathPara>
                </a14:m>
                <a:endParaRPr lang="en-DK" dirty="0"/>
              </a:p>
            </p:txBody>
          </p:sp>
        </mc:Choice>
        <mc:Fallback xmlns="">
          <p:sp>
            <p:nvSpPr>
              <p:cNvPr id="25" name="TextBox 24">
                <a:extLst>
                  <a:ext uri="{FF2B5EF4-FFF2-40B4-BE49-F238E27FC236}">
                    <a16:creationId xmlns:a16="http://schemas.microsoft.com/office/drawing/2014/main" id="{890CB92A-B469-1AA0-462F-C3F86CFB6137}"/>
                  </a:ext>
                </a:extLst>
              </p:cNvPr>
              <p:cNvSpPr txBox="1">
                <a:spLocks noRot="1" noChangeAspect="1" noMove="1" noResize="1" noEditPoints="1" noAdjustHandles="1" noChangeArrowheads="1" noChangeShapeType="1" noTextEdit="1"/>
              </p:cNvSpPr>
              <p:nvPr/>
            </p:nvSpPr>
            <p:spPr>
              <a:xfrm>
                <a:off x="6435924" y="3059668"/>
                <a:ext cx="1382486" cy="369332"/>
              </a:xfrm>
              <a:prstGeom prst="rect">
                <a:avLst/>
              </a:prstGeom>
              <a:blipFill>
                <a:blip r:embed="rId8"/>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821DFA0-984E-0FF5-FD36-B7EB3D0C8EA0}"/>
                  </a:ext>
                </a:extLst>
              </p:cNvPr>
              <p:cNvSpPr txBox="1"/>
              <p:nvPr/>
            </p:nvSpPr>
            <p:spPr>
              <a:xfrm>
                <a:off x="8038592" y="2799195"/>
                <a:ext cx="5687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𝜶</m:t>
                      </m:r>
                    </m:oMath>
                  </m:oMathPara>
                </a14:m>
                <a:endParaRPr lang="en-DK" dirty="0"/>
              </a:p>
            </p:txBody>
          </p:sp>
        </mc:Choice>
        <mc:Fallback xmlns="">
          <p:sp>
            <p:nvSpPr>
              <p:cNvPr id="27" name="TextBox 26">
                <a:extLst>
                  <a:ext uri="{FF2B5EF4-FFF2-40B4-BE49-F238E27FC236}">
                    <a16:creationId xmlns:a16="http://schemas.microsoft.com/office/drawing/2014/main" id="{A821DFA0-984E-0FF5-FD36-B7EB3D0C8EA0}"/>
                  </a:ext>
                </a:extLst>
              </p:cNvPr>
              <p:cNvSpPr txBox="1">
                <a:spLocks noRot="1" noChangeAspect="1" noMove="1" noResize="1" noEditPoints="1" noAdjustHandles="1" noChangeArrowheads="1" noChangeShapeType="1" noTextEdit="1"/>
              </p:cNvSpPr>
              <p:nvPr/>
            </p:nvSpPr>
            <p:spPr>
              <a:xfrm>
                <a:off x="8038592" y="2799195"/>
                <a:ext cx="568778" cy="369332"/>
              </a:xfrm>
              <a:prstGeom prst="rect">
                <a:avLst/>
              </a:prstGeom>
              <a:blipFill>
                <a:blip r:embed="rId9"/>
                <a:stretch>
                  <a:fillRect/>
                </a:stretch>
              </a:blipFill>
            </p:spPr>
            <p:txBody>
              <a:bodyPr/>
              <a:lstStyle/>
              <a:p>
                <a:r>
                  <a:rPr lang="en-DK">
                    <a:noFill/>
                  </a:rPr>
                  <a:t> </a:t>
                </a:r>
              </a:p>
            </p:txBody>
          </p:sp>
        </mc:Fallback>
      </mc:AlternateContent>
      <p:graphicFrame>
        <p:nvGraphicFramePr>
          <p:cNvPr id="28" name="Table 27">
            <a:extLst>
              <a:ext uri="{FF2B5EF4-FFF2-40B4-BE49-F238E27FC236}">
                <a16:creationId xmlns:a16="http://schemas.microsoft.com/office/drawing/2014/main" id="{23134BBD-2B91-91BC-2319-ECFA193EEDB3}"/>
              </a:ext>
            </a:extLst>
          </p:cNvPr>
          <p:cNvGraphicFramePr>
            <a:graphicFrameLocks noGrp="1"/>
          </p:cNvGraphicFramePr>
          <p:nvPr>
            <p:extLst>
              <p:ext uri="{D42A27DB-BD31-4B8C-83A1-F6EECF244321}">
                <p14:modId xmlns:p14="http://schemas.microsoft.com/office/powerpoint/2010/main" val="54228690"/>
              </p:ext>
            </p:extLst>
          </p:nvPr>
        </p:nvGraphicFramePr>
        <p:xfrm>
          <a:off x="6321240" y="52961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6ECC"/>
                    </a:solidFill>
                  </a:tcPr>
                </a:tc>
                <a:extLst>
                  <a:ext uri="{0D108BD9-81ED-4DB2-BD59-A6C34878D82A}">
                    <a16:rowId xmlns:a16="http://schemas.microsoft.com/office/drawing/2014/main" val="3337897740"/>
                  </a:ext>
                </a:extLst>
              </a:tr>
            </a:tbl>
          </a:graphicData>
        </a:graphic>
      </p:graphicFrame>
      <p:graphicFrame>
        <p:nvGraphicFramePr>
          <p:cNvPr id="29" name="Table 28">
            <a:extLst>
              <a:ext uri="{FF2B5EF4-FFF2-40B4-BE49-F238E27FC236}">
                <a16:creationId xmlns:a16="http://schemas.microsoft.com/office/drawing/2014/main" id="{4F5F77DF-CD30-89AF-1412-62CCB42FEBBD}"/>
              </a:ext>
            </a:extLst>
          </p:cNvPr>
          <p:cNvGraphicFramePr>
            <a:graphicFrameLocks noGrp="1"/>
          </p:cNvGraphicFramePr>
          <p:nvPr>
            <p:extLst>
              <p:ext uri="{D42A27DB-BD31-4B8C-83A1-F6EECF244321}">
                <p14:modId xmlns:p14="http://schemas.microsoft.com/office/powerpoint/2010/main" val="3803258437"/>
              </p:ext>
            </p:extLst>
          </p:nvPr>
        </p:nvGraphicFramePr>
        <p:xfrm>
          <a:off x="6767167" y="52961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0" name="Table 29">
            <a:extLst>
              <a:ext uri="{FF2B5EF4-FFF2-40B4-BE49-F238E27FC236}">
                <a16:creationId xmlns:a16="http://schemas.microsoft.com/office/drawing/2014/main" id="{886EB115-A1CA-BACF-5385-72EBA6888374}"/>
              </a:ext>
            </a:extLst>
          </p:cNvPr>
          <p:cNvGraphicFramePr>
            <a:graphicFrameLocks noGrp="1"/>
          </p:cNvGraphicFramePr>
          <p:nvPr>
            <p:extLst>
              <p:ext uri="{D42A27DB-BD31-4B8C-83A1-F6EECF244321}">
                <p14:modId xmlns:p14="http://schemas.microsoft.com/office/powerpoint/2010/main" val="174451461"/>
              </p:ext>
            </p:extLst>
          </p:nvPr>
        </p:nvGraphicFramePr>
        <p:xfrm>
          <a:off x="7616640" y="530705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1" name="Table 30">
            <a:extLst>
              <a:ext uri="{FF2B5EF4-FFF2-40B4-BE49-F238E27FC236}">
                <a16:creationId xmlns:a16="http://schemas.microsoft.com/office/drawing/2014/main" id="{1E767897-7FF4-0D7D-CB28-6EBC684DB815}"/>
              </a:ext>
            </a:extLst>
          </p:cNvPr>
          <p:cNvGraphicFramePr>
            <a:graphicFrameLocks noGrp="1"/>
          </p:cNvGraphicFramePr>
          <p:nvPr>
            <p:extLst>
              <p:ext uri="{D42A27DB-BD31-4B8C-83A1-F6EECF244321}">
                <p14:modId xmlns:p14="http://schemas.microsoft.com/office/powerpoint/2010/main" val="2691597269"/>
              </p:ext>
            </p:extLst>
          </p:nvPr>
        </p:nvGraphicFramePr>
        <p:xfrm>
          <a:off x="8073453" y="530705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3337897740"/>
                  </a:ext>
                </a:extLst>
              </a:tr>
            </a:tbl>
          </a:graphicData>
        </a:graphic>
      </p:graphicFrame>
      <p:graphicFrame>
        <p:nvGraphicFramePr>
          <p:cNvPr id="32" name="Table 31">
            <a:extLst>
              <a:ext uri="{FF2B5EF4-FFF2-40B4-BE49-F238E27FC236}">
                <a16:creationId xmlns:a16="http://schemas.microsoft.com/office/drawing/2014/main" id="{3AED41D2-885F-027C-7834-D2C6F517B2CA}"/>
              </a:ext>
            </a:extLst>
          </p:cNvPr>
          <p:cNvGraphicFramePr>
            <a:graphicFrameLocks noGrp="1"/>
          </p:cNvGraphicFramePr>
          <p:nvPr>
            <p:extLst>
              <p:ext uri="{D42A27DB-BD31-4B8C-83A1-F6EECF244321}">
                <p14:modId xmlns:p14="http://schemas.microsoft.com/office/powerpoint/2010/main" val="930772285"/>
              </p:ext>
            </p:extLst>
          </p:nvPr>
        </p:nvGraphicFramePr>
        <p:xfrm>
          <a:off x="8868496" y="530705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3" name="Table 32">
            <a:extLst>
              <a:ext uri="{FF2B5EF4-FFF2-40B4-BE49-F238E27FC236}">
                <a16:creationId xmlns:a16="http://schemas.microsoft.com/office/drawing/2014/main" id="{243D22CD-F036-ACC9-1E37-53C8D13D780F}"/>
              </a:ext>
            </a:extLst>
          </p:cNvPr>
          <p:cNvGraphicFramePr>
            <a:graphicFrameLocks noGrp="1"/>
          </p:cNvGraphicFramePr>
          <p:nvPr>
            <p:extLst>
              <p:ext uri="{D42A27DB-BD31-4B8C-83A1-F6EECF244321}">
                <p14:modId xmlns:p14="http://schemas.microsoft.com/office/powerpoint/2010/main" val="4120414845"/>
              </p:ext>
            </p:extLst>
          </p:nvPr>
        </p:nvGraphicFramePr>
        <p:xfrm>
          <a:off x="9325309" y="530705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EB8A188-DD04-0525-AAD6-D6C18AECB350}"/>
                  </a:ext>
                </a:extLst>
              </p:cNvPr>
              <p:cNvSpPr txBox="1"/>
              <p:nvPr/>
            </p:nvSpPr>
            <p:spPr>
              <a:xfrm>
                <a:off x="7270892" y="5340550"/>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BEB8A188-DD04-0525-AAD6-D6C18AECB350}"/>
                  </a:ext>
                </a:extLst>
              </p:cNvPr>
              <p:cNvSpPr txBox="1">
                <a:spLocks noRot="1" noChangeAspect="1" noMove="1" noResize="1" noEditPoints="1" noAdjustHandles="1" noChangeArrowheads="1" noChangeShapeType="1" noTextEdit="1"/>
              </p:cNvSpPr>
              <p:nvPr/>
            </p:nvSpPr>
            <p:spPr>
              <a:xfrm>
                <a:off x="7270892" y="5340550"/>
                <a:ext cx="219612" cy="276999"/>
              </a:xfrm>
              <a:prstGeom prst="rect">
                <a:avLst/>
              </a:prstGeom>
              <a:blipFill>
                <a:blip r:embed="rId10"/>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CF7E7B1-5101-281C-8A93-F331A9D3D545}"/>
                  </a:ext>
                </a:extLst>
              </p:cNvPr>
              <p:cNvSpPr txBox="1"/>
              <p:nvPr/>
            </p:nvSpPr>
            <p:spPr>
              <a:xfrm>
                <a:off x="8549963" y="5328828"/>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7" name="TextBox 36">
                <a:extLst>
                  <a:ext uri="{FF2B5EF4-FFF2-40B4-BE49-F238E27FC236}">
                    <a16:creationId xmlns:a16="http://schemas.microsoft.com/office/drawing/2014/main" id="{CCF7E7B1-5101-281C-8A93-F331A9D3D545}"/>
                  </a:ext>
                </a:extLst>
              </p:cNvPr>
              <p:cNvSpPr txBox="1">
                <a:spLocks noRot="1" noChangeAspect="1" noMove="1" noResize="1" noEditPoints="1" noAdjustHandles="1" noChangeArrowheads="1" noChangeShapeType="1" noTextEdit="1"/>
              </p:cNvSpPr>
              <p:nvPr/>
            </p:nvSpPr>
            <p:spPr>
              <a:xfrm>
                <a:off x="8549963" y="5328828"/>
                <a:ext cx="219612" cy="276999"/>
              </a:xfrm>
              <a:prstGeom prst="rect">
                <a:avLst/>
              </a:prstGeom>
              <a:blipFill>
                <a:blip r:embed="rId11"/>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C3DB73D-273B-6499-E014-77D9924D26B5}"/>
                  </a:ext>
                </a:extLst>
              </p:cNvPr>
              <p:cNvSpPr txBox="1"/>
              <p:nvPr/>
            </p:nvSpPr>
            <p:spPr>
              <a:xfrm>
                <a:off x="7506962" y="3634719"/>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8" name="TextBox 37">
                <a:extLst>
                  <a:ext uri="{FF2B5EF4-FFF2-40B4-BE49-F238E27FC236}">
                    <a16:creationId xmlns:a16="http://schemas.microsoft.com/office/drawing/2014/main" id="{3C3DB73D-273B-6499-E014-77D9924D26B5}"/>
                  </a:ext>
                </a:extLst>
              </p:cNvPr>
              <p:cNvSpPr txBox="1">
                <a:spLocks noRot="1" noChangeAspect="1" noMove="1" noResize="1" noEditPoints="1" noAdjustHandles="1" noChangeArrowheads="1" noChangeShapeType="1" noTextEdit="1"/>
              </p:cNvSpPr>
              <p:nvPr/>
            </p:nvSpPr>
            <p:spPr>
              <a:xfrm>
                <a:off x="7506962" y="3634719"/>
                <a:ext cx="797124" cy="276999"/>
              </a:xfrm>
              <a:prstGeom prst="rect">
                <a:avLst/>
              </a:prstGeom>
              <a:blipFill>
                <a:blip r:embed="rId12"/>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2C06439-43BC-518E-9F8E-F471EA2E7F54}"/>
                  </a:ext>
                </a:extLst>
              </p:cNvPr>
              <p:cNvSpPr txBox="1"/>
              <p:nvPr/>
            </p:nvSpPr>
            <p:spPr>
              <a:xfrm>
                <a:off x="7419848" y="1762475"/>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9" name="TextBox 38">
                <a:extLst>
                  <a:ext uri="{FF2B5EF4-FFF2-40B4-BE49-F238E27FC236}">
                    <a16:creationId xmlns:a16="http://schemas.microsoft.com/office/drawing/2014/main" id="{A2C06439-43BC-518E-9F8E-F471EA2E7F54}"/>
                  </a:ext>
                </a:extLst>
              </p:cNvPr>
              <p:cNvSpPr txBox="1">
                <a:spLocks noRot="1" noChangeAspect="1" noMove="1" noResize="1" noEditPoints="1" noAdjustHandles="1" noChangeArrowheads="1" noChangeShapeType="1" noTextEdit="1"/>
              </p:cNvSpPr>
              <p:nvPr/>
            </p:nvSpPr>
            <p:spPr>
              <a:xfrm>
                <a:off x="7419848" y="1762475"/>
                <a:ext cx="797124" cy="276999"/>
              </a:xfrm>
              <a:prstGeom prst="rect">
                <a:avLst/>
              </a:prstGeom>
              <a:blipFill>
                <a:blip r:embed="rId13"/>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885AE55-D985-6BB2-C5CF-BA903C0F7F7B}"/>
                  </a:ext>
                </a:extLst>
              </p:cNvPr>
              <p:cNvSpPr txBox="1"/>
              <p:nvPr/>
            </p:nvSpPr>
            <p:spPr>
              <a:xfrm>
                <a:off x="8769575" y="1731368"/>
                <a:ext cx="7971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4885AE55-D985-6BB2-C5CF-BA903C0F7F7B}"/>
                  </a:ext>
                </a:extLst>
              </p:cNvPr>
              <p:cNvSpPr txBox="1">
                <a:spLocks noRot="1" noChangeAspect="1" noMove="1" noResize="1" noEditPoints="1" noAdjustHandles="1" noChangeArrowheads="1" noChangeShapeType="1" noTextEdit="1"/>
              </p:cNvSpPr>
              <p:nvPr/>
            </p:nvSpPr>
            <p:spPr>
              <a:xfrm>
                <a:off x="8769575" y="1731368"/>
                <a:ext cx="797124" cy="276999"/>
              </a:xfrm>
              <a:prstGeom prst="rect">
                <a:avLst/>
              </a:prstGeom>
              <a:blipFill>
                <a:blip r:embed="rId14"/>
                <a:stretch>
                  <a:fillRect/>
                </a:stretch>
              </a:blipFill>
            </p:spPr>
            <p:txBody>
              <a:bodyPr/>
              <a:lstStyle/>
              <a:p>
                <a:r>
                  <a:rPr lang="en-DK">
                    <a:noFill/>
                  </a:rPr>
                  <a:t> </a:t>
                </a:r>
              </a:p>
            </p:txBody>
          </p:sp>
        </mc:Fallback>
      </mc:AlternateContent>
      <p:sp>
        <p:nvSpPr>
          <p:cNvPr id="41" name="Slide Number Placeholder 40">
            <a:extLst>
              <a:ext uri="{FF2B5EF4-FFF2-40B4-BE49-F238E27FC236}">
                <a16:creationId xmlns:a16="http://schemas.microsoft.com/office/drawing/2014/main" id="{CCB1C5A7-C27E-0755-A7C6-7207C11CC30C}"/>
              </a:ext>
            </a:extLst>
          </p:cNvPr>
          <p:cNvSpPr>
            <a:spLocks noGrp="1"/>
          </p:cNvSpPr>
          <p:nvPr>
            <p:ph type="sldNum" sz="quarter" idx="12"/>
          </p:nvPr>
        </p:nvSpPr>
        <p:spPr/>
        <p:txBody>
          <a:bodyPr/>
          <a:lstStyle/>
          <a:p>
            <a:fld id="{1D577350-AC76-F346-A529-4661B3C80334}" type="slidenum">
              <a:rPr lang="en-DK" smtClean="0"/>
              <a:t>34</a:t>
            </a:fld>
            <a:endParaRPr lang="en-DK"/>
          </a:p>
        </p:txBody>
      </p:sp>
      <p:sp>
        <p:nvSpPr>
          <p:cNvPr id="42" name="Footer Placeholder 41">
            <a:extLst>
              <a:ext uri="{FF2B5EF4-FFF2-40B4-BE49-F238E27FC236}">
                <a16:creationId xmlns:a16="http://schemas.microsoft.com/office/drawing/2014/main" id="{F5D73EAB-CBF8-A708-231C-12F23F9D27D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22522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4DAF9-137C-37A3-9752-C508E8BB3CA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DBFC547-834F-C667-A5A0-74071CA91DA8}"/>
                  </a:ext>
                </a:extLst>
              </p:cNvPr>
              <p:cNvSpPr txBox="1"/>
              <p:nvPr/>
            </p:nvSpPr>
            <p:spPr>
              <a:xfrm>
                <a:off x="2974266" y="1069177"/>
                <a:ext cx="2737758" cy="789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a-DK" b="1" i="1">
                              <a:latin typeface="Cambria Math" panose="02040503050406030204" pitchFamily="18" charset="0"/>
                            </a:rPr>
                          </m:ctrlPr>
                        </m:sSupPr>
                        <m:e>
                          <m:r>
                            <a:rPr lang="da-DK" b="1" i="1">
                              <a:latin typeface="Cambria Math" panose="02040503050406030204" pitchFamily="18" charset="0"/>
                            </a:rPr>
                            <m:t>𝝁</m:t>
                          </m:r>
                        </m:e>
                        <m:sup>
                          <m:r>
                            <a:rPr lang="da-DK" b="1" i="1">
                              <a:latin typeface="Cambria Math" panose="02040503050406030204" pitchFamily="18" charset="0"/>
                            </a:rPr>
                            <m:t>∗</m:t>
                          </m:r>
                        </m:sup>
                      </m:sSup>
                      <m:r>
                        <a:rPr lang="da-DK" sz="1800" b="1" i="1" smtClean="0">
                          <a:latin typeface="Cambria Math" panose="02040503050406030204" pitchFamily="18" charset="0"/>
                        </a:rPr>
                        <m:t>=</m:t>
                      </m:r>
                      <m:nary>
                        <m:naryPr>
                          <m:chr m:val="∑"/>
                          <m:supHide m:val="on"/>
                          <m:ctrlPr>
                            <a:rPr lang="da-DK" sz="1800" b="1" i="1" smtClean="0">
                              <a:latin typeface="Cambria Math" panose="02040503050406030204" pitchFamily="18" charset="0"/>
                            </a:rPr>
                          </m:ctrlPr>
                        </m:naryPr>
                        <m:sub>
                          <m:r>
                            <a:rPr lang="da-DK" sz="1800" b="1" i="1" smtClean="0">
                              <a:latin typeface="Cambria Math" panose="02040503050406030204" pitchFamily="18" charset="0"/>
                            </a:rPr>
                            <m:t>𝒊</m:t>
                          </m:r>
                        </m:sub>
                        <m:sup/>
                        <m:e>
                          <m:sSub>
                            <m:sSubPr>
                              <m:ctrlPr>
                                <a:rPr lang="da-DK" sz="1800" b="1" i="1" smtClean="0">
                                  <a:latin typeface="Cambria Math" panose="02040503050406030204" pitchFamily="18" charset="0"/>
                                </a:rPr>
                              </m:ctrlPr>
                            </m:sSubPr>
                            <m:e>
                              <m:r>
                                <a:rPr lang="da-DK" sz="1800" b="0" i="1" smtClean="0">
                                  <a:latin typeface="Cambria Math" panose="02040503050406030204" pitchFamily="18" charset="0"/>
                                </a:rPr>
                                <m:t>𝛼</m:t>
                              </m:r>
                            </m:e>
                            <m:sub>
                              <m:r>
                                <a:rPr lang="da-DK" sz="1800" b="1" i="1" smtClean="0">
                                  <a:latin typeface="Cambria Math" panose="02040503050406030204" pitchFamily="18" charset="0"/>
                                </a:rPr>
                                <m:t>𝒊</m:t>
                              </m:r>
                            </m:sub>
                          </m:sSub>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1"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𝑋</m:t>
                                  </m:r>
                                </m:e>
                                <m:sub>
                                  <m:r>
                                    <a:rPr lang="da-DK" sz="1800" b="0" i="1" smtClean="0">
                                      <a:latin typeface="Cambria Math" panose="02040503050406030204" pitchFamily="18" charset="0"/>
                                    </a:rPr>
                                    <m:t>𝑖</m:t>
                                  </m:r>
                                </m:sub>
                              </m:sSub>
                            </m:e>
                          </m:d>
                          <m:r>
                            <a:rPr lang="da-DK" sz="1800" b="0" i="1" smtClean="0">
                              <a:latin typeface="Cambria Math" panose="02040503050406030204" pitchFamily="18" charset="0"/>
                            </a:rPr>
                            <m:t>=</m:t>
                          </m:r>
                        </m:e>
                      </m:nary>
                    </m:oMath>
                  </m:oMathPara>
                </a14:m>
                <a:endParaRPr lang="en-DK" dirty="0"/>
              </a:p>
            </p:txBody>
          </p:sp>
        </mc:Choice>
        <mc:Fallback xmlns="">
          <p:sp>
            <p:nvSpPr>
              <p:cNvPr id="21" name="TextBox 20">
                <a:extLst>
                  <a:ext uri="{FF2B5EF4-FFF2-40B4-BE49-F238E27FC236}">
                    <a16:creationId xmlns:a16="http://schemas.microsoft.com/office/drawing/2014/main" id="{5DBFC547-834F-C667-A5A0-74071CA91DA8}"/>
                  </a:ext>
                </a:extLst>
              </p:cNvPr>
              <p:cNvSpPr txBox="1">
                <a:spLocks noRot="1" noChangeAspect="1" noMove="1" noResize="1" noEditPoints="1" noAdjustHandles="1" noChangeArrowheads="1" noChangeShapeType="1" noTextEdit="1"/>
              </p:cNvSpPr>
              <p:nvPr/>
            </p:nvSpPr>
            <p:spPr>
              <a:xfrm>
                <a:off x="2974266" y="1069177"/>
                <a:ext cx="2737758" cy="789896"/>
              </a:xfrm>
              <a:prstGeom prst="rect">
                <a:avLst/>
              </a:prstGeom>
              <a:blipFill>
                <a:blip r:embed="rId2"/>
                <a:stretch>
                  <a:fillRect l="-2778" t="-119048" b="-161905"/>
                </a:stretch>
              </a:blipFill>
            </p:spPr>
            <p:txBody>
              <a:bodyPr/>
              <a:lstStyle/>
              <a:p>
                <a:r>
                  <a:rPr lang="en-DK">
                    <a:noFill/>
                  </a:rPr>
                  <a:t> </a:t>
                </a:r>
              </a:p>
            </p:txBody>
          </p:sp>
        </mc:Fallback>
      </mc:AlternateContent>
      <p:graphicFrame>
        <p:nvGraphicFramePr>
          <p:cNvPr id="28" name="Table 27">
            <a:extLst>
              <a:ext uri="{FF2B5EF4-FFF2-40B4-BE49-F238E27FC236}">
                <a16:creationId xmlns:a16="http://schemas.microsoft.com/office/drawing/2014/main" id="{56F09AD2-1955-B68D-A60E-090AFB8BA38C}"/>
              </a:ext>
            </a:extLst>
          </p:cNvPr>
          <p:cNvGraphicFramePr>
            <a:graphicFrameLocks noGrp="1"/>
          </p:cNvGraphicFramePr>
          <p:nvPr>
            <p:extLst>
              <p:ext uri="{D42A27DB-BD31-4B8C-83A1-F6EECF244321}">
                <p14:modId xmlns:p14="http://schemas.microsoft.com/office/powerpoint/2010/main" val="1522924316"/>
              </p:ext>
            </p:extLst>
          </p:nvPr>
        </p:nvGraphicFramePr>
        <p:xfrm>
          <a:off x="5657213" y="1224916"/>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6ECC"/>
                    </a:solidFill>
                  </a:tcPr>
                </a:tc>
                <a:extLst>
                  <a:ext uri="{0D108BD9-81ED-4DB2-BD59-A6C34878D82A}">
                    <a16:rowId xmlns:a16="http://schemas.microsoft.com/office/drawing/2014/main" val="3337897740"/>
                  </a:ext>
                </a:extLst>
              </a:tr>
            </a:tbl>
          </a:graphicData>
        </a:graphic>
      </p:graphicFrame>
      <p:graphicFrame>
        <p:nvGraphicFramePr>
          <p:cNvPr id="29" name="Table 28">
            <a:extLst>
              <a:ext uri="{FF2B5EF4-FFF2-40B4-BE49-F238E27FC236}">
                <a16:creationId xmlns:a16="http://schemas.microsoft.com/office/drawing/2014/main" id="{0FCAC05C-522B-03B4-79C3-754303439A2F}"/>
              </a:ext>
            </a:extLst>
          </p:cNvPr>
          <p:cNvGraphicFramePr>
            <a:graphicFrameLocks noGrp="1"/>
          </p:cNvGraphicFramePr>
          <p:nvPr>
            <p:extLst>
              <p:ext uri="{D42A27DB-BD31-4B8C-83A1-F6EECF244321}">
                <p14:modId xmlns:p14="http://schemas.microsoft.com/office/powerpoint/2010/main" val="3920276916"/>
              </p:ext>
            </p:extLst>
          </p:nvPr>
        </p:nvGraphicFramePr>
        <p:xfrm>
          <a:off x="6103140" y="1224916"/>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0" name="Table 29">
            <a:extLst>
              <a:ext uri="{FF2B5EF4-FFF2-40B4-BE49-F238E27FC236}">
                <a16:creationId xmlns:a16="http://schemas.microsoft.com/office/drawing/2014/main" id="{A588E796-C566-9168-2FE5-80B327B62B96}"/>
              </a:ext>
            </a:extLst>
          </p:cNvPr>
          <p:cNvGraphicFramePr>
            <a:graphicFrameLocks noGrp="1"/>
          </p:cNvGraphicFramePr>
          <p:nvPr>
            <p:extLst>
              <p:ext uri="{D42A27DB-BD31-4B8C-83A1-F6EECF244321}">
                <p14:modId xmlns:p14="http://schemas.microsoft.com/office/powerpoint/2010/main" val="727916737"/>
              </p:ext>
            </p:extLst>
          </p:nvPr>
        </p:nvGraphicFramePr>
        <p:xfrm>
          <a:off x="6952613" y="123579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1" name="Table 30">
            <a:extLst>
              <a:ext uri="{FF2B5EF4-FFF2-40B4-BE49-F238E27FC236}">
                <a16:creationId xmlns:a16="http://schemas.microsoft.com/office/drawing/2014/main" id="{8342792F-8DAD-6568-1E0B-3DEB091E93C7}"/>
              </a:ext>
            </a:extLst>
          </p:cNvPr>
          <p:cNvGraphicFramePr>
            <a:graphicFrameLocks noGrp="1"/>
          </p:cNvGraphicFramePr>
          <p:nvPr>
            <p:extLst>
              <p:ext uri="{D42A27DB-BD31-4B8C-83A1-F6EECF244321}">
                <p14:modId xmlns:p14="http://schemas.microsoft.com/office/powerpoint/2010/main" val="494343143"/>
              </p:ext>
            </p:extLst>
          </p:nvPr>
        </p:nvGraphicFramePr>
        <p:xfrm>
          <a:off x="7409426" y="123579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3337897740"/>
                  </a:ext>
                </a:extLst>
              </a:tr>
            </a:tbl>
          </a:graphicData>
        </a:graphic>
      </p:graphicFrame>
      <p:graphicFrame>
        <p:nvGraphicFramePr>
          <p:cNvPr id="32" name="Table 31">
            <a:extLst>
              <a:ext uri="{FF2B5EF4-FFF2-40B4-BE49-F238E27FC236}">
                <a16:creationId xmlns:a16="http://schemas.microsoft.com/office/drawing/2014/main" id="{87B8BF56-716B-BF46-DA2D-D61BF87BFBCF}"/>
              </a:ext>
            </a:extLst>
          </p:cNvPr>
          <p:cNvGraphicFramePr>
            <a:graphicFrameLocks noGrp="1"/>
          </p:cNvGraphicFramePr>
          <p:nvPr>
            <p:extLst>
              <p:ext uri="{D42A27DB-BD31-4B8C-83A1-F6EECF244321}">
                <p14:modId xmlns:p14="http://schemas.microsoft.com/office/powerpoint/2010/main" val="1291145897"/>
              </p:ext>
            </p:extLst>
          </p:nvPr>
        </p:nvGraphicFramePr>
        <p:xfrm>
          <a:off x="8204469" y="123579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3" name="Table 32">
            <a:extLst>
              <a:ext uri="{FF2B5EF4-FFF2-40B4-BE49-F238E27FC236}">
                <a16:creationId xmlns:a16="http://schemas.microsoft.com/office/drawing/2014/main" id="{F92D7182-FE05-16FE-5BD1-05B4265B8D56}"/>
              </a:ext>
            </a:extLst>
          </p:cNvPr>
          <p:cNvGraphicFramePr>
            <a:graphicFrameLocks noGrp="1"/>
          </p:cNvGraphicFramePr>
          <p:nvPr>
            <p:extLst>
              <p:ext uri="{D42A27DB-BD31-4B8C-83A1-F6EECF244321}">
                <p14:modId xmlns:p14="http://schemas.microsoft.com/office/powerpoint/2010/main" val="2212912906"/>
              </p:ext>
            </p:extLst>
          </p:nvPr>
        </p:nvGraphicFramePr>
        <p:xfrm>
          <a:off x="8661282" y="123579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D15C302-A28A-56E3-65EC-80A43937E453}"/>
                  </a:ext>
                </a:extLst>
              </p:cNvPr>
              <p:cNvSpPr txBox="1"/>
              <p:nvPr/>
            </p:nvSpPr>
            <p:spPr>
              <a:xfrm>
                <a:off x="6606865" y="1269296"/>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DD15C302-A28A-56E3-65EC-80A43937E453}"/>
                  </a:ext>
                </a:extLst>
              </p:cNvPr>
              <p:cNvSpPr txBox="1">
                <a:spLocks noRot="1" noChangeAspect="1" noMove="1" noResize="1" noEditPoints="1" noAdjustHandles="1" noChangeArrowheads="1" noChangeShapeType="1" noTextEdit="1"/>
              </p:cNvSpPr>
              <p:nvPr/>
            </p:nvSpPr>
            <p:spPr>
              <a:xfrm>
                <a:off x="6606865" y="1269296"/>
                <a:ext cx="219612" cy="276999"/>
              </a:xfrm>
              <a:prstGeom prst="rect">
                <a:avLst/>
              </a:prstGeom>
              <a:blipFill>
                <a:blip r:embed="rId3"/>
                <a:stretch>
                  <a:fillRect l="-22222" r="-22222" b="-4348"/>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1E27AD-B79C-FB2F-489F-9B4811777086}"/>
                  </a:ext>
                </a:extLst>
              </p:cNvPr>
              <p:cNvSpPr txBox="1"/>
              <p:nvPr/>
            </p:nvSpPr>
            <p:spPr>
              <a:xfrm>
                <a:off x="7885936" y="1257574"/>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37" name="TextBox 36">
                <a:extLst>
                  <a:ext uri="{FF2B5EF4-FFF2-40B4-BE49-F238E27FC236}">
                    <a16:creationId xmlns:a16="http://schemas.microsoft.com/office/drawing/2014/main" id="{A81E27AD-B79C-FB2F-489F-9B4811777086}"/>
                  </a:ext>
                </a:extLst>
              </p:cNvPr>
              <p:cNvSpPr txBox="1">
                <a:spLocks noRot="1" noChangeAspect="1" noMove="1" noResize="1" noEditPoints="1" noAdjustHandles="1" noChangeArrowheads="1" noChangeShapeType="1" noTextEdit="1"/>
              </p:cNvSpPr>
              <p:nvPr/>
            </p:nvSpPr>
            <p:spPr>
              <a:xfrm>
                <a:off x="7885936" y="1257574"/>
                <a:ext cx="219612" cy="276999"/>
              </a:xfrm>
              <a:prstGeom prst="rect">
                <a:avLst/>
              </a:prstGeom>
              <a:blipFill>
                <a:blip r:embed="rId4"/>
                <a:stretch>
                  <a:fillRect l="-22222" r="-22222" b="-4348"/>
                </a:stretch>
              </a:blipFill>
            </p:spPr>
            <p:txBody>
              <a:bodyPr/>
              <a:lstStyle/>
              <a:p>
                <a:r>
                  <a:rPr lang="en-DK">
                    <a:noFill/>
                  </a:rPr>
                  <a:t> </a:t>
                </a:r>
              </a:p>
            </p:txBody>
          </p:sp>
        </mc:Fallback>
      </mc:AlternateContent>
      <p:pic>
        <p:nvPicPr>
          <p:cNvPr id="8" name="Picture 7" descr="A graph of a function&#10;&#10;AI-generated content may be incorrect.">
            <a:extLst>
              <a:ext uri="{FF2B5EF4-FFF2-40B4-BE49-F238E27FC236}">
                <a16:creationId xmlns:a16="http://schemas.microsoft.com/office/drawing/2014/main" id="{3C08A372-11C6-7395-9D3A-2770770AD37B}"/>
              </a:ext>
            </a:extLst>
          </p:cNvPr>
          <p:cNvPicPr>
            <a:picLocks noChangeAspect="1"/>
          </p:cNvPicPr>
          <p:nvPr/>
        </p:nvPicPr>
        <p:blipFill>
          <a:blip r:embed="rId5"/>
          <a:stretch>
            <a:fillRect/>
          </a:stretch>
        </p:blipFill>
        <p:spPr>
          <a:xfrm>
            <a:off x="2308813" y="2256972"/>
            <a:ext cx="7416800" cy="3759200"/>
          </a:xfrm>
          <a:prstGeom prst="rect">
            <a:avLst/>
          </a:prstGeom>
        </p:spPr>
      </p:pic>
      <p:cxnSp>
        <p:nvCxnSpPr>
          <p:cNvPr id="10" name="Straight Arrow Connector 9">
            <a:extLst>
              <a:ext uri="{FF2B5EF4-FFF2-40B4-BE49-F238E27FC236}">
                <a16:creationId xmlns:a16="http://schemas.microsoft.com/office/drawing/2014/main" id="{C66EFA50-B525-D170-690A-53435575FC74}"/>
              </a:ext>
            </a:extLst>
          </p:cNvPr>
          <p:cNvCxnSpPr>
            <a:cxnSpLocks/>
          </p:cNvCxnSpPr>
          <p:nvPr/>
        </p:nvCxnSpPr>
        <p:spPr>
          <a:xfrm flipH="1">
            <a:off x="4016829" y="1546295"/>
            <a:ext cx="567946" cy="1752076"/>
          </a:xfrm>
          <a:prstGeom prst="straightConnector1">
            <a:avLst/>
          </a:prstGeom>
          <a:ln>
            <a:solidFill>
              <a:srgbClr val="926FDC"/>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6E26265-9D69-1525-F719-E9B622266787}"/>
              </a:ext>
            </a:extLst>
          </p:cNvPr>
          <p:cNvSpPr txBox="1"/>
          <p:nvPr/>
        </p:nvSpPr>
        <p:spPr>
          <a:xfrm>
            <a:off x="153442" y="3570514"/>
            <a:ext cx="2155371" cy="923330"/>
          </a:xfrm>
          <a:prstGeom prst="rect">
            <a:avLst/>
          </a:prstGeom>
          <a:noFill/>
        </p:spPr>
        <p:txBody>
          <a:bodyPr wrap="square" rtlCol="0">
            <a:spAutoFit/>
          </a:bodyPr>
          <a:lstStyle/>
          <a:p>
            <a:r>
              <a:rPr lang="en-DK" dirty="0"/>
              <a:t>Kernels placed at observations as basis functions</a:t>
            </a:r>
          </a:p>
        </p:txBody>
      </p:sp>
      <p:cxnSp>
        <p:nvCxnSpPr>
          <p:cNvPr id="20" name="Straight Arrow Connector 19">
            <a:extLst>
              <a:ext uri="{FF2B5EF4-FFF2-40B4-BE49-F238E27FC236}">
                <a16:creationId xmlns:a16="http://schemas.microsoft.com/office/drawing/2014/main" id="{BDB75925-89E8-6FA6-EAA7-73452AB45FC6}"/>
              </a:ext>
            </a:extLst>
          </p:cNvPr>
          <p:cNvCxnSpPr/>
          <p:nvPr/>
        </p:nvCxnSpPr>
        <p:spPr>
          <a:xfrm flipV="1">
            <a:off x="2046514" y="3657600"/>
            <a:ext cx="1371600" cy="870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F6A525-8C52-E999-D988-80AAEA96A493}"/>
                  </a:ext>
                </a:extLst>
              </p:cNvPr>
              <p:cNvSpPr txBox="1"/>
              <p:nvPr/>
            </p:nvSpPr>
            <p:spPr>
              <a:xfrm>
                <a:off x="9725613" y="2924183"/>
                <a:ext cx="2417670" cy="646331"/>
              </a:xfrm>
              <a:prstGeom prst="rect">
                <a:avLst/>
              </a:prstGeom>
              <a:noFill/>
            </p:spPr>
            <p:txBody>
              <a:bodyPr wrap="square" rtlCol="0">
                <a:spAutoFit/>
              </a:bodyPr>
              <a:lstStyle/>
              <a:p>
                <a:r>
                  <a:rPr lang="en-DK" dirty="0"/>
                  <a:t>Weights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𝛼</m:t>
                        </m:r>
                      </m:e>
                      <m:sub>
                        <m:r>
                          <a:rPr lang="da-DK" b="0" i="1" smtClean="0">
                            <a:latin typeface="Cambria Math" panose="02040503050406030204" pitchFamily="18" charset="0"/>
                          </a:rPr>
                          <m:t>𝑖</m:t>
                        </m:r>
                      </m:sub>
                    </m:sSub>
                  </m:oMath>
                </a14:m>
                <a:r>
                  <a:rPr lang="en-DK" dirty="0"/>
                  <a:t> come from the conditioning</a:t>
                </a:r>
              </a:p>
            </p:txBody>
          </p:sp>
        </mc:Choice>
        <mc:Fallback xmlns="">
          <p:sp>
            <p:nvSpPr>
              <p:cNvPr id="23" name="TextBox 22">
                <a:extLst>
                  <a:ext uri="{FF2B5EF4-FFF2-40B4-BE49-F238E27FC236}">
                    <a16:creationId xmlns:a16="http://schemas.microsoft.com/office/drawing/2014/main" id="{4BF6A525-8C52-E999-D988-80AAEA96A493}"/>
                  </a:ext>
                </a:extLst>
              </p:cNvPr>
              <p:cNvSpPr txBox="1">
                <a:spLocks noRot="1" noChangeAspect="1" noMove="1" noResize="1" noEditPoints="1" noAdjustHandles="1" noChangeArrowheads="1" noChangeShapeType="1" noTextEdit="1"/>
              </p:cNvSpPr>
              <p:nvPr/>
            </p:nvSpPr>
            <p:spPr>
              <a:xfrm>
                <a:off x="9725613" y="2924183"/>
                <a:ext cx="2417670" cy="646331"/>
              </a:xfrm>
              <a:prstGeom prst="rect">
                <a:avLst/>
              </a:prstGeom>
              <a:blipFill>
                <a:blip r:embed="rId6"/>
                <a:stretch>
                  <a:fillRect l="-2083" t="-3846" r="-1042" b="-11538"/>
                </a:stretch>
              </a:blipFill>
            </p:spPr>
            <p:txBody>
              <a:bodyPr/>
              <a:lstStyle/>
              <a:p>
                <a:r>
                  <a:rPr lang="en-DK">
                    <a:noFill/>
                  </a:rPr>
                  <a:t> </a:t>
                </a:r>
              </a:p>
            </p:txBody>
          </p:sp>
        </mc:Fallback>
      </mc:AlternateContent>
      <p:cxnSp>
        <p:nvCxnSpPr>
          <p:cNvPr id="26" name="Straight Arrow Connector 25">
            <a:extLst>
              <a:ext uri="{FF2B5EF4-FFF2-40B4-BE49-F238E27FC236}">
                <a16:creationId xmlns:a16="http://schemas.microsoft.com/office/drawing/2014/main" id="{F3346302-82F3-4A2C-0758-70C37F0E27DF}"/>
              </a:ext>
            </a:extLst>
          </p:cNvPr>
          <p:cNvCxnSpPr>
            <a:cxnSpLocks/>
          </p:cNvCxnSpPr>
          <p:nvPr/>
        </p:nvCxnSpPr>
        <p:spPr>
          <a:xfrm flipH="1">
            <a:off x="8479971" y="3298371"/>
            <a:ext cx="1245642" cy="4463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Slide Number Placeholder 41">
            <a:extLst>
              <a:ext uri="{FF2B5EF4-FFF2-40B4-BE49-F238E27FC236}">
                <a16:creationId xmlns:a16="http://schemas.microsoft.com/office/drawing/2014/main" id="{CE7A86D3-A4FF-EB60-4BFF-B286EB0FE870}"/>
              </a:ext>
            </a:extLst>
          </p:cNvPr>
          <p:cNvSpPr>
            <a:spLocks noGrp="1"/>
          </p:cNvSpPr>
          <p:nvPr>
            <p:ph type="sldNum" sz="quarter" idx="12"/>
          </p:nvPr>
        </p:nvSpPr>
        <p:spPr/>
        <p:txBody>
          <a:bodyPr/>
          <a:lstStyle/>
          <a:p>
            <a:fld id="{1D577350-AC76-F346-A529-4661B3C80334}" type="slidenum">
              <a:rPr lang="en-DK" smtClean="0"/>
              <a:t>35</a:t>
            </a:fld>
            <a:endParaRPr lang="en-DK"/>
          </a:p>
        </p:txBody>
      </p:sp>
      <p:sp>
        <p:nvSpPr>
          <p:cNvPr id="43" name="Footer Placeholder 42">
            <a:extLst>
              <a:ext uri="{FF2B5EF4-FFF2-40B4-BE49-F238E27FC236}">
                <a16:creationId xmlns:a16="http://schemas.microsoft.com/office/drawing/2014/main" id="{64ADCE71-741D-B79B-B91D-30FA4EE5B1FF}"/>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212938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03680-970F-36B6-0B04-B55936565E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0293F3-AAB2-9177-70A3-396AD82527B7}"/>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21" name="Picture 20" descr="A group of black letters&#10;&#10;AI-generated content may be incorrect.">
            <a:extLst>
              <a:ext uri="{FF2B5EF4-FFF2-40B4-BE49-F238E27FC236}">
                <a16:creationId xmlns:a16="http://schemas.microsoft.com/office/drawing/2014/main" id="{DD4B0296-7688-BB2E-BAF9-44292AB51A24}"/>
              </a:ext>
            </a:extLst>
          </p:cNvPr>
          <p:cNvPicPr>
            <a:picLocks noChangeAspect="1"/>
          </p:cNvPicPr>
          <p:nvPr/>
        </p:nvPicPr>
        <p:blipFill>
          <a:blip r:embed="rId3"/>
          <a:srcRect l="65232" t="55349" r="12143" b="12510"/>
          <a:stretch>
            <a:fillRect/>
          </a:stretch>
        </p:blipFill>
        <p:spPr>
          <a:xfrm>
            <a:off x="10708687" y="4836503"/>
            <a:ext cx="1060451" cy="265854"/>
          </a:xfrm>
          <a:prstGeom prst="rect">
            <a:avLst/>
          </a:prstGeom>
        </p:spPr>
      </p:pic>
      <p:sp>
        <p:nvSpPr>
          <p:cNvPr id="22" name="TextBox 21">
            <a:extLst>
              <a:ext uri="{FF2B5EF4-FFF2-40B4-BE49-F238E27FC236}">
                <a16:creationId xmlns:a16="http://schemas.microsoft.com/office/drawing/2014/main" id="{EDDC11F5-D0FB-35B4-A134-3B86BCF647D9}"/>
              </a:ext>
            </a:extLst>
          </p:cNvPr>
          <p:cNvSpPr txBox="1"/>
          <p:nvPr/>
        </p:nvSpPr>
        <p:spPr>
          <a:xfrm>
            <a:off x="947056" y="2195244"/>
            <a:ext cx="5083629" cy="369332"/>
          </a:xfrm>
          <a:prstGeom prst="rect">
            <a:avLst/>
          </a:prstGeom>
          <a:noFill/>
        </p:spPr>
        <p:txBody>
          <a:bodyPr wrap="square" rtlCol="0">
            <a:spAutoFit/>
          </a:bodyPr>
          <a:lstStyle/>
          <a:p>
            <a:r>
              <a:rPr lang="en-DK" b="1" dirty="0"/>
              <a:t>Joint prior distribution with noisy observations  </a:t>
            </a:r>
          </a:p>
        </p:txBody>
      </p:sp>
      <p:pic>
        <p:nvPicPr>
          <p:cNvPr id="2" name="Picture 1" descr="A diagram of a test&#10;&#10;AI-generated content may be incorrect.">
            <a:extLst>
              <a:ext uri="{FF2B5EF4-FFF2-40B4-BE49-F238E27FC236}">
                <a16:creationId xmlns:a16="http://schemas.microsoft.com/office/drawing/2014/main" id="{4F9D92FF-AF44-3274-BB00-957329E3E449}"/>
              </a:ext>
            </a:extLst>
          </p:cNvPr>
          <p:cNvPicPr>
            <a:picLocks noChangeAspect="1"/>
          </p:cNvPicPr>
          <p:nvPr/>
        </p:nvPicPr>
        <p:blipFill>
          <a:blip r:embed="rId4"/>
          <a:srcRect l="56028" t="17684" r="13832" b="21655"/>
          <a:stretch>
            <a:fillRect/>
          </a:stretch>
        </p:blipFill>
        <p:spPr>
          <a:xfrm>
            <a:off x="7968343" y="2498498"/>
            <a:ext cx="2231573" cy="2280344"/>
          </a:xfrm>
          <a:prstGeom prst="rect">
            <a:avLst/>
          </a:prstGeom>
        </p:spPr>
      </p:pic>
      <p:graphicFrame>
        <p:nvGraphicFramePr>
          <p:cNvPr id="3" name="Table 2">
            <a:extLst>
              <a:ext uri="{FF2B5EF4-FFF2-40B4-BE49-F238E27FC236}">
                <a16:creationId xmlns:a16="http://schemas.microsoft.com/office/drawing/2014/main" id="{BCE76BD7-0B91-5142-21FE-D7EFCFD621BF}"/>
              </a:ext>
            </a:extLst>
          </p:cNvPr>
          <p:cNvGraphicFramePr>
            <a:graphicFrameLocks noGrp="1"/>
          </p:cNvGraphicFramePr>
          <p:nvPr>
            <p:extLst>
              <p:ext uri="{D42A27DB-BD31-4B8C-83A1-F6EECF244321}">
                <p14:modId xmlns:p14="http://schemas.microsoft.com/office/powerpoint/2010/main" val="2865794363"/>
              </p:ext>
            </p:extLst>
          </p:nvPr>
        </p:nvGraphicFramePr>
        <p:xfrm>
          <a:off x="8016422" y="4778842"/>
          <a:ext cx="21564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gridCol w="359400">
                  <a:extLst>
                    <a:ext uri="{9D8B030D-6E8A-4147-A177-3AD203B41FA5}">
                      <a16:colId xmlns:a16="http://schemas.microsoft.com/office/drawing/2014/main" val="2166825623"/>
                    </a:ext>
                  </a:extLst>
                </a:gridCol>
                <a:gridCol w="359400">
                  <a:extLst>
                    <a:ext uri="{9D8B030D-6E8A-4147-A177-3AD203B41FA5}">
                      <a16:colId xmlns:a16="http://schemas.microsoft.com/office/drawing/2014/main" val="4089903493"/>
                    </a:ext>
                  </a:extLst>
                </a:gridCol>
                <a:gridCol w="359400">
                  <a:extLst>
                    <a:ext uri="{9D8B030D-6E8A-4147-A177-3AD203B41FA5}">
                      <a16:colId xmlns:a16="http://schemas.microsoft.com/office/drawing/2014/main" val="4132483030"/>
                    </a:ext>
                  </a:extLst>
                </a:gridCol>
              </a:tblGrid>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7095985"/>
                  </a:ext>
                </a:extLst>
              </a:tr>
            </a:tbl>
          </a:graphicData>
        </a:graphic>
      </p:graphicFrame>
      <p:graphicFrame>
        <p:nvGraphicFramePr>
          <p:cNvPr id="8" name="Table 7">
            <a:extLst>
              <a:ext uri="{FF2B5EF4-FFF2-40B4-BE49-F238E27FC236}">
                <a16:creationId xmlns:a16="http://schemas.microsoft.com/office/drawing/2014/main" id="{645B1FAF-AAAA-0AD8-8E58-4E3D8906C9E5}"/>
              </a:ext>
            </a:extLst>
          </p:cNvPr>
          <p:cNvGraphicFramePr>
            <a:graphicFrameLocks noGrp="1"/>
          </p:cNvGraphicFramePr>
          <p:nvPr>
            <p:extLst>
              <p:ext uri="{D42A27DB-BD31-4B8C-83A1-F6EECF244321}">
                <p14:modId xmlns:p14="http://schemas.microsoft.com/office/powerpoint/2010/main" val="2651342058"/>
              </p:ext>
            </p:extLst>
          </p:nvPr>
        </p:nvGraphicFramePr>
        <p:xfrm>
          <a:off x="10305143" y="2541390"/>
          <a:ext cx="356400" cy="219456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2514327332"/>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59729"/>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925997"/>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3372268"/>
                  </a:ext>
                </a:extLst>
              </a:tr>
            </a:tbl>
          </a:graphicData>
        </a:graphic>
      </p:graphicFrame>
      <p:graphicFrame>
        <p:nvGraphicFramePr>
          <p:cNvPr id="10" name="Table 9">
            <a:extLst>
              <a:ext uri="{FF2B5EF4-FFF2-40B4-BE49-F238E27FC236}">
                <a16:creationId xmlns:a16="http://schemas.microsoft.com/office/drawing/2014/main" id="{F58885EE-003C-D8C5-5766-3610594B0AB7}"/>
              </a:ext>
            </a:extLst>
          </p:cNvPr>
          <p:cNvGraphicFramePr>
            <a:graphicFrameLocks noGrp="1"/>
          </p:cNvGraphicFramePr>
          <p:nvPr>
            <p:extLst>
              <p:ext uri="{D42A27DB-BD31-4B8C-83A1-F6EECF244321}">
                <p14:modId xmlns:p14="http://schemas.microsoft.com/office/powerpoint/2010/main" val="2120565803"/>
              </p:ext>
            </p:extLst>
          </p:nvPr>
        </p:nvGraphicFramePr>
        <p:xfrm>
          <a:off x="10294257" y="477884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solidFill>
                      <a:srgbClr val="3E007D"/>
                    </a:solidFill>
                  </a:tcPr>
                </a:tc>
                <a:extLst>
                  <a:ext uri="{0D108BD9-81ED-4DB2-BD59-A6C34878D82A}">
                    <a16:rowId xmlns:a16="http://schemas.microsoft.com/office/drawing/2014/main" val="3337897740"/>
                  </a:ext>
                </a:extLst>
              </a:tr>
            </a:tbl>
          </a:graphicData>
        </a:graphic>
      </p:graphicFrame>
      <p:pic>
        <p:nvPicPr>
          <p:cNvPr id="11" name="Picture 10" descr="A group of black letters&#10;&#10;AI-generated content may be incorrect.">
            <a:extLst>
              <a:ext uri="{FF2B5EF4-FFF2-40B4-BE49-F238E27FC236}">
                <a16:creationId xmlns:a16="http://schemas.microsoft.com/office/drawing/2014/main" id="{567FDE65-4806-2837-48FF-760532C4BBA0}"/>
              </a:ext>
            </a:extLst>
          </p:cNvPr>
          <p:cNvPicPr>
            <a:picLocks noChangeAspect="1"/>
          </p:cNvPicPr>
          <p:nvPr/>
        </p:nvPicPr>
        <p:blipFill>
          <a:blip r:embed="rId3"/>
          <a:srcRect l="41542" t="59946" r="36859" b="4521"/>
          <a:stretch>
            <a:fillRect/>
          </a:stretch>
        </p:blipFill>
        <p:spPr>
          <a:xfrm>
            <a:off x="6976956" y="4850688"/>
            <a:ext cx="1012372" cy="293914"/>
          </a:xfrm>
          <a:prstGeom prst="rect">
            <a:avLst/>
          </a:prstGeom>
        </p:spPr>
      </p:pic>
      <p:pic>
        <p:nvPicPr>
          <p:cNvPr id="13" name="Picture 12" descr="A group of black letters&#10;&#10;AI-generated content may be incorrect.">
            <a:extLst>
              <a:ext uri="{FF2B5EF4-FFF2-40B4-BE49-F238E27FC236}">
                <a16:creationId xmlns:a16="http://schemas.microsoft.com/office/drawing/2014/main" id="{D3A20251-5D84-9941-4257-47160921F1FF}"/>
              </a:ext>
            </a:extLst>
          </p:cNvPr>
          <p:cNvPicPr>
            <a:picLocks noChangeAspect="1"/>
          </p:cNvPicPr>
          <p:nvPr/>
        </p:nvPicPr>
        <p:blipFill>
          <a:blip r:embed="rId3"/>
          <a:srcRect l="66092" t="23323" r="12145" b="41144"/>
          <a:stretch>
            <a:fillRect/>
          </a:stretch>
        </p:blipFill>
        <p:spPr>
          <a:xfrm>
            <a:off x="10766770" y="3462501"/>
            <a:ext cx="1020082" cy="293914"/>
          </a:xfrm>
          <a:prstGeom prst="rect">
            <a:avLst/>
          </a:prstGeom>
        </p:spPr>
      </p:pic>
      <p:sp>
        <p:nvSpPr>
          <p:cNvPr id="15" name="TextBox 14">
            <a:extLst>
              <a:ext uri="{FF2B5EF4-FFF2-40B4-BE49-F238E27FC236}">
                <a16:creationId xmlns:a16="http://schemas.microsoft.com/office/drawing/2014/main" id="{FFB766A8-C222-4496-3A88-78AB05A7BECF}"/>
              </a:ext>
            </a:extLst>
          </p:cNvPr>
          <p:cNvSpPr txBox="1"/>
          <p:nvPr/>
        </p:nvSpPr>
        <p:spPr>
          <a:xfrm>
            <a:off x="947057" y="3669329"/>
            <a:ext cx="5682343" cy="646331"/>
          </a:xfrm>
          <a:prstGeom prst="rect">
            <a:avLst/>
          </a:prstGeom>
          <a:noFill/>
        </p:spPr>
        <p:txBody>
          <a:bodyPr wrap="square" rtlCol="0">
            <a:spAutoFit/>
          </a:bodyPr>
          <a:lstStyle/>
          <a:p>
            <a:r>
              <a:rPr lang="en-DK" dirty="0"/>
              <a:t>Due to the </a:t>
            </a:r>
            <a:r>
              <a:rPr lang="en-DK" strike="sngStrike" dirty="0"/>
              <a:t>magical</a:t>
            </a:r>
            <a:r>
              <a:rPr lang="en-DK" dirty="0"/>
              <a:t> properties of Gaussians the mean and covariance of the conditional distribution are</a:t>
            </a:r>
            <a:endParaRPr lang="en-DK" strike="sngStrik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0987FAF-3879-A75C-919A-C4F878956ADA}"/>
                  </a:ext>
                </a:extLst>
              </p:cNvPr>
              <p:cNvSpPr txBox="1"/>
              <p:nvPr/>
            </p:nvSpPr>
            <p:spPr>
              <a:xfrm>
                <a:off x="1616180" y="4489612"/>
                <a:ext cx="37127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sSup>
                        <m:sSupPr>
                          <m:ctrlPr>
                            <a:rPr lang="da-DK" sz="2000" b="0" i="1" smtClean="0">
                              <a:latin typeface="Cambria Math" panose="02040503050406030204" pitchFamily="18" charset="0"/>
                            </a:rPr>
                          </m:ctrlPr>
                        </m:sSupPr>
                        <m:e>
                          <m:d>
                            <m:dPr>
                              <m:begChr m:val="["/>
                              <m:endChr m:val="]"/>
                              <m:ctrlPr>
                                <a:rPr lang="da-DK" sz="2000" b="0" i="1" smtClean="0">
                                  <a:latin typeface="Cambria Math" panose="02040503050406030204" pitchFamily="18" charset="0"/>
                                </a:rPr>
                              </m:ctrlPr>
                            </m:dPr>
                            <m:e>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m:t>
                                  </m:r>
                                  <m:r>
                                    <a:rPr lang="da-DK" sz="2000" b="0" i="1" smtClean="0">
                                      <a:latin typeface="Cambria Math" panose="02040503050406030204" pitchFamily="18" charset="0"/>
                                    </a:rPr>
                                    <m:t>𝑋</m:t>
                                  </m:r>
                                </m:e>
                              </m:d>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xmlns="">
          <p:sp>
            <p:nvSpPr>
              <p:cNvPr id="16" name="TextBox 15">
                <a:extLst>
                  <a:ext uri="{FF2B5EF4-FFF2-40B4-BE49-F238E27FC236}">
                    <a16:creationId xmlns:a16="http://schemas.microsoft.com/office/drawing/2014/main" id="{F0987FAF-3879-A75C-919A-C4F878956ADA}"/>
                  </a:ext>
                </a:extLst>
              </p:cNvPr>
              <p:cNvSpPr txBox="1">
                <a:spLocks noRot="1" noChangeAspect="1" noMove="1" noResize="1" noEditPoints="1" noAdjustHandles="1" noChangeArrowheads="1" noChangeShapeType="1" noTextEdit="1"/>
              </p:cNvSpPr>
              <p:nvPr/>
            </p:nvSpPr>
            <p:spPr>
              <a:xfrm>
                <a:off x="1616180" y="4489612"/>
                <a:ext cx="3712748" cy="307777"/>
              </a:xfrm>
              <a:prstGeom prst="rect">
                <a:avLst/>
              </a:prstGeom>
              <a:blipFill>
                <a:blip r:embed="rId5"/>
                <a:stretch>
                  <a:fillRect l="-1365" r="-2048" b="-32000"/>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BE48A04-3836-10DC-2177-C459623FEC5A}"/>
                  </a:ext>
                </a:extLst>
              </p:cNvPr>
              <p:cNvSpPr txBox="1"/>
              <p:nvPr/>
            </p:nvSpPr>
            <p:spPr>
              <a:xfrm>
                <a:off x="650895" y="5066237"/>
                <a:ext cx="586513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0" smtClean="0">
                              <a:latin typeface="Cambria Math" panose="02040503050406030204" pitchFamily="18" charset="0"/>
                            </a:rPr>
                            <m:t>𝚺</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sSup>
                        <m:sSupPr>
                          <m:ctrlPr>
                            <a:rPr lang="da-DK" sz="2000" i="1">
                              <a:latin typeface="Cambria Math" panose="02040503050406030204" pitchFamily="18" charset="0"/>
                            </a:rPr>
                          </m:ctrlPr>
                        </m:sSupPr>
                        <m:e>
                          <m:d>
                            <m:dPr>
                              <m:begChr m:val="["/>
                              <m:endChr m:val="]"/>
                              <m:ctrlPr>
                                <a:rPr lang="da-DK" sz="2000" i="1">
                                  <a:latin typeface="Cambria Math" panose="02040503050406030204" pitchFamily="18" charset="0"/>
                                </a:rPr>
                              </m:ctrlPr>
                            </m:dPr>
                            <m:e>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i="1">
                                      <a:latin typeface="Cambria Math" panose="02040503050406030204" pitchFamily="18" charset="0"/>
                                    </a:rPr>
                                    <m:t>𝑋</m:t>
                                  </m:r>
                                  <m:r>
                                    <a:rPr lang="da-DK" sz="2000" i="1">
                                      <a:latin typeface="Cambria Math" panose="02040503050406030204" pitchFamily="18" charset="0"/>
                                    </a:rPr>
                                    <m:t>,</m:t>
                                  </m:r>
                                  <m:r>
                                    <a:rPr lang="da-DK" sz="2000" i="1">
                                      <a:latin typeface="Cambria Math" panose="02040503050406030204" pitchFamily="18" charset="0"/>
                                    </a:rPr>
                                    <m:t>𝑋</m:t>
                                  </m:r>
                                </m:e>
                              </m:d>
                              <m:r>
                                <a:rPr lang="da-DK" sz="2000" i="1">
                                  <a:latin typeface="Cambria Math" panose="02040503050406030204" pitchFamily="18" charset="0"/>
                                </a:rPr>
                                <m:t>+</m:t>
                              </m:r>
                              <m:sSubSup>
                                <m:sSubSupPr>
                                  <m:ctrlPr>
                                    <a:rPr lang="da-DK" sz="2000" i="1">
                                      <a:latin typeface="Cambria Math" panose="02040503050406030204" pitchFamily="18" charset="0"/>
                                    </a:rPr>
                                  </m:ctrlPr>
                                </m:sSubSupPr>
                                <m:e>
                                  <m:r>
                                    <a:rPr lang="da-DK" sz="2000" i="1">
                                      <a:latin typeface="Cambria Math" panose="02040503050406030204" pitchFamily="18" charset="0"/>
                                    </a:rPr>
                                    <m:t>𝜎</m:t>
                                  </m:r>
                                </m:e>
                                <m:sub>
                                  <m:r>
                                    <a:rPr lang="da-DK" sz="2000" i="1">
                                      <a:latin typeface="Cambria Math" panose="02040503050406030204" pitchFamily="18" charset="0"/>
                                    </a:rPr>
                                    <m:t>𝑛</m:t>
                                  </m:r>
                                </m:sub>
                                <m:sup>
                                  <m:r>
                                    <a:rPr lang="da-DK" sz="2000" i="1">
                                      <a:latin typeface="Cambria Math" panose="02040503050406030204" pitchFamily="18" charset="0"/>
                                    </a:rPr>
                                    <m:t>2</m:t>
                                  </m:r>
                                </m:sup>
                              </m:sSubSup>
                              <m:r>
                                <a:rPr lang="da-DK" sz="2000" i="1">
                                  <a:latin typeface="Cambria Math" panose="02040503050406030204" pitchFamily="18" charset="0"/>
                                </a:rPr>
                                <m:t>𝐼</m:t>
                              </m:r>
                            </m:e>
                          </m:d>
                        </m:e>
                        <m:sup>
                          <m:r>
                            <a:rPr lang="da-DK" sz="2000" i="1">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xmlns="">
          <p:sp>
            <p:nvSpPr>
              <p:cNvPr id="17" name="TextBox 16">
                <a:extLst>
                  <a:ext uri="{FF2B5EF4-FFF2-40B4-BE49-F238E27FC236}">
                    <a16:creationId xmlns:a16="http://schemas.microsoft.com/office/drawing/2014/main" id="{8BE48A04-3836-10DC-2177-C459623FEC5A}"/>
                  </a:ext>
                </a:extLst>
              </p:cNvPr>
              <p:cNvSpPr txBox="1">
                <a:spLocks noRot="1" noChangeAspect="1" noMove="1" noResize="1" noEditPoints="1" noAdjustHandles="1" noChangeArrowheads="1" noChangeShapeType="1" noTextEdit="1"/>
              </p:cNvSpPr>
              <p:nvPr/>
            </p:nvSpPr>
            <p:spPr>
              <a:xfrm>
                <a:off x="650895" y="5066237"/>
                <a:ext cx="5865132" cy="307777"/>
              </a:xfrm>
              <a:prstGeom prst="rect">
                <a:avLst/>
              </a:prstGeom>
              <a:blipFill>
                <a:blip r:embed="rId6"/>
                <a:stretch>
                  <a:fillRect l="-648" b="-7692"/>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7A1E0CC6-13A0-CEA1-3BD6-CEBDD1AD1847}"/>
              </a:ext>
            </a:extLst>
          </p:cNvPr>
          <p:cNvSpPr txBox="1"/>
          <p:nvPr/>
        </p:nvSpPr>
        <p:spPr>
          <a:xfrm>
            <a:off x="1055913" y="5642862"/>
            <a:ext cx="4996543" cy="646331"/>
          </a:xfrm>
          <a:prstGeom prst="rect">
            <a:avLst/>
          </a:prstGeom>
          <a:noFill/>
        </p:spPr>
        <p:txBody>
          <a:bodyPr wrap="square" rtlCol="0">
            <a:spAutoFit/>
          </a:bodyPr>
          <a:lstStyle/>
          <a:p>
            <a:r>
              <a:rPr lang="en-DK" dirty="0"/>
              <a:t>In GP terminology these are typically called the </a:t>
            </a:r>
            <a:r>
              <a:rPr lang="en-DK" b="1" dirty="0"/>
              <a:t>posterior </a:t>
            </a:r>
            <a:r>
              <a:rPr lang="en-DK" dirty="0"/>
              <a:t>mean and covariance.</a:t>
            </a:r>
            <a:endParaRPr lang="en-DK" b="1" dirty="0"/>
          </a:p>
        </p:txBody>
      </p:sp>
      <p:pic>
        <p:nvPicPr>
          <p:cNvPr id="6" name="Picture 5" descr="A group of black letters&#10;&#10;AI-generated content may be incorrect.">
            <a:extLst>
              <a:ext uri="{FF2B5EF4-FFF2-40B4-BE49-F238E27FC236}">
                <a16:creationId xmlns:a16="http://schemas.microsoft.com/office/drawing/2014/main" id="{91BDB54E-3858-17F7-D5B0-D9FD69ACF0A2}"/>
              </a:ext>
            </a:extLst>
          </p:cNvPr>
          <p:cNvPicPr>
            <a:picLocks noChangeAspect="1"/>
          </p:cNvPicPr>
          <p:nvPr/>
        </p:nvPicPr>
        <p:blipFill>
          <a:blip r:embed="rId7"/>
          <a:stretch>
            <a:fillRect/>
          </a:stretch>
        </p:blipFill>
        <p:spPr>
          <a:xfrm>
            <a:off x="1213892" y="2628149"/>
            <a:ext cx="5323086" cy="824076"/>
          </a:xfrm>
          <a:prstGeom prst="rect">
            <a:avLst/>
          </a:prstGeom>
        </p:spPr>
      </p:pic>
      <p:pic>
        <p:nvPicPr>
          <p:cNvPr id="7" name="Picture 6" descr="A group of black letters&#10;&#10;AI-generated content may be incorrect.">
            <a:extLst>
              <a:ext uri="{FF2B5EF4-FFF2-40B4-BE49-F238E27FC236}">
                <a16:creationId xmlns:a16="http://schemas.microsoft.com/office/drawing/2014/main" id="{0345FE8B-0D0C-34F2-E4D1-F7FC3B1B618E}"/>
              </a:ext>
            </a:extLst>
          </p:cNvPr>
          <p:cNvPicPr>
            <a:picLocks noChangeAspect="1"/>
          </p:cNvPicPr>
          <p:nvPr/>
        </p:nvPicPr>
        <p:blipFill>
          <a:blip r:embed="rId7"/>
          <a:srcRect l="37834" t="18040" r="30978" b="46294"/>
          <a:stretch>
            <a:fillRect/>
          </a:stretch>
        </p:blipFill>
        <p:spPr>
          <a:xfrm>
            <a:off x="8403773" y="2110966"/>
            <a:ext cx="1660193" cy="293914"/>
          </a:xfrm>
          <a:prstGeom prst="rect">
            <a:avLst/>
          </a:prstGeom>
        </p:spPr>
      </p:pic>
      <p:sp>
        <p:nvSpPr>
          <p:cNvPr id="9" name="Slide Number Placeholder 8">
            <a:extLst>
              <a:ext uri="{FF2B5EF4-FFF2-40B4-BE49-F238E27FC236}">
                <a16:creationId xmlns:a16="http://schemas.microsoft.com/office/drawing/2014/main" id="{387A15D8-BE49-ECC2-7CCC-6174F2D1C470}"/>
              </a:ext>
            </a:extLst>
          </p:cNvPr>
          <p:cNvSpPr>
            <a:spLocks noGrp="1"/>
          </p:cNvSpPr>
          <p:nvPr>
            <p:ph type="sldNum" sz="quarter" idx="12"/>
          </p:nvPr>
        </p:nvSpPr>
        <p:spPr/>
        <p:txBody>
          <a:bodyPr/>
          <a:lstStyle/>
          <a:p>
            <a:fld id="{1D577350-AC76-F346-A529-4661B3C80334}" type="slidenum">
              <a:rPr lang="en-DK" smtClean="0"/>
              <a:t>36</a:t>
            </a:fld>
            <a:endParaRPr lang="en-DK"/>
          </a:p>
        </p:txBody>
      </p:sp>
      <p:sp>
        <p:nvSpPr>
          <p:cNvPr id="19" name="Footer Placeholder 18">
            <a:extLst>
              <a:ext uri="{FF2B5EF4-FFF2-40B4-BE49-F238E27FC236}">
                <a16:creationId xmlns:a16="http://schemas.microsoft.com/office/drawing/2014/main" id="{384291D7-D82C-B728-CBD2-012E52B5C9C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608229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function&#10;&#10;AI-generated content may be incorrect.">
            <a:extLst>
              <a:ext uri="{FF2B5EF4-FFF2-40B4-BE49-F238E27FC236}">
                <a16:creationId xmlns:a16="http://schemas.microsoft.com/office/drawing/2014/main" id="{B34BCCCB-635D-6EF9-AFE0-E679E87C3764}"/>
              </a:ext>
            </a:extLst>
          </p:cNvPr>
          <p:cNvPicPr>
            <a:picLocks noChangeAspect="1"/>
          </p:cNvPicPr>
          <p:nvPr/>
        </p:nvPicPr>
        <p:blipFill>
          <a:blip r:embed="rId2"/>
          <a:stretch>
            <a:fillRect/>
          </a:stretch>
        </p:blipFill>
        <p:spPr>
          <a:xfrm>
            <a:off x="681189" y="1590945"/>
            <a:ext cx="10829621" cy="3676109"/>
          </a:xfrm>
          <a:prstGeom prst="rect">
            <a:avLst/>
          </a:prstGeom>
        </p:spPr>
      </p:pic>
      <p:sp>
        <p:nvSpPr>
          <p:cNvPr id="6" name="TextBox 5">
            <a:extLst>
              <a:ext uri="{FF2B5EF4-FFF2-40B4-BE49-F238E27FC236}">
                <a16:creationId xmlns:a16="http://schemas.microsoft.com/office/drawing/2014/main" id="{F9B23502-7DD6-B1B5-CF53-3EEFFEE6313C}"/>
              </a:ext>
            </a:extLst>
          </p:cNvPr>
          <p:cNvSpPr txBox="1"/>
          <p:nvPr/>
        </p:nvSpPr>
        <p:spPr>
          <a:xfrm>
            <a:off x="870857" y="5421086"/>
            <a:ext cx="3331029" cy="1200329"/>
          </a:xfrm>
          <a:prstGeom prst="rect">
            <a:avLst/>
          </a:prstGeom>
          <a:noFill/>
        </p:spPr>
        <p:txBody>
          <a:bodyPr wrap="square" rtlCol="0">
            <a:spAutoFit/>
          </a:bodyPr>
          <a:lstStyle/>
          <a:p>
            <a:r>
              <a:rPr lang="en-DK" dirty="0"/>
              <a:t>Rather than plotting samples we can just plot the </a:t>
            </a:r>
            <a:r>
              <a:rPr lang="en-DK" b="1" dirty="0"/>
              <a:t>2 std confidence interval</a:t>
            </a:r>
            <a:r>
              <a:rPr lang="en-DK" dirty="0"/>
              <a:t> resulting from the covariance.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41E6CB-BDE9-B373-9F03-FF36A749DDE4}"/>
                  </a:ext>
                </a:extLst>
              </p:cNvPr>
              <p:cNvSpPr txBox="1"/>
              <p:nvPr/>
            </p:nvSpPr>
            <p:spPr>
              <a:xfrm>
                <a:off x="4348494" y="723155"/>
                <a:ext cx="37127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m:t>
                      </m:r>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r>
                        <a:rPr lang="da-DK" sz="2000" b="0" i="1" smtClean="0">
                          <a:latin typeface="Cambria Math" panose="02040503050406030204" pitchFamily="18" charset="0"/>
                        </a:rPr>
                        <m:t>]</m:t>
                      </m:r>
                      <m:r>
                        <a:rPr lang="da-DK" sz="2000" b="1" i="1" smtClean="0">
                          <a:latin typeface="Cambria Math" panose="02040503050406030204" pitchFamily="18" charset="0"/>
                        </a:rPr>
                        <m:t>𝒇</m:t>
                      </m:r>
                    </m:oMath>
                  </m:oMathPara>
                </a14:m>
                <a:endParaRPr lang="en-DK" sz="2000" b="1" dirty="0"/>
              </a:p>
            </p:txBody>
          </p:sp>
        </mc:Choice>
        <mc:Fallback xmlns="">
          <p:sp>
            <p:nvSpPr>
              <p:cNvPr id="7" name="TextBox 6">
                <a:extLst>
                  <a:ext uri="{FF2B5EF4-FFF2-40B4-BE49-F238E27FC236}">
                    <a16:creationId xmlns:a16="http://schemas.microsoft.com/office/drawing/2014/main" id="{AA41E6CB-BDE9-B373-9F03-FF36A749DDE4}"/>
                  </a:ext>
                </a:extLst>
              </p:cNvPr>
              <p:cNvSpPr txBox="1">
                <a:spLocks noRot="1" noChangeAspect="1" noMove="1" noResize="1" noEditPoints="1" noAdjustHandles="1" noChangeArrowheads="1" noChangeShapeType="1" noTextEdit="1"/>
              </p:cNvSpPr>
              <p:nvPr/>
            </p:nvSpPr>
            <p:spPr>
              <a:xfrm>
                <a:off x="4348494" y="723155"/>
                <a:ext cx="3712748" cy="307777"/>
              </a:xfrm>
              <a:prstGeom prst="rect">
                <a:avLst/>
              </a:prstGeom>
              <a:blipFill>
                <a:blip r:embed="rId3"/>
                <a:stretch>
                  <a:fillRect l="-1365" r="-2048" b="-32000"/>
                </a:stretch>
              </a:blipFill>
            </p:spPr>
            <p:txBody>
              <a:bodyPr/>
              <a:lstStyle/>
              <a:p>
                <a:r>
                  <a:rPr lang="en-DK">
                    <a:noFill/>
                  </a:rPr>
                  <a:t> </a:t>
                </a:r>
              </a:p>
            </p:txBody>
          </p:sp>
        </mc:Fallback>
      </mc:AlternateContent>
      <p:cxnSp>
        <p:nvCxnSpPr>
          <p:cNvPr id="9" name="Straight Arrow Connector 8">
            <a:extLst>
              <a:ext uri="{FF2B5EF4-FFF2-40B4-BE49-F238E27FC236}">
                <a16:creationId xmlns:a16="http://schemas.microsoft.com/office/drawing/2014/main" id="{979A2E75-1119-00D8-C4AC-E128A5EB5CD2}"/>
              </a:ext>
            </a:extLst>
          </p:cNvPr>
          <p:cNvCxnSpPr>
            <a:cxnSpLocks/>
          </p:cNvCxnSpPr>
          <p:nvPr/>
        </p:nvCxnSpPr>
        <p:spPr>
          <a:xfrm flipV="1">
            <a:off x="2383971" y="4212771"/>
            <a:ext cx="457200" cy="12083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AD04FED-99F4-D5F3-F381-CA0973D94A18}"/>
              </a:ext>
            </a:extLst>
          </p:cNvPr>
          <p:cNvCxnSpPr>
            <a:cxnSpLocks/>
          </p:cNvCxnSpPr>
          <p:nvPr/>
        </p:nvCxnSpPr>
        <p:spPr>
          <a:xfrm flipV="1">
            <a:off x="2383971" y="4103914"/>
            <a:ext cx="2307772" cy="13131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E58AFA-9A68-19E8-6EC9-3FE5D99D8CA5}"/>
                  </a:ext>
                </a:extLst>
              </p:cNvPr>
              <p:cNvSpPr txBox="1"/>
              <p:nvPr/>
            </p:nvSpPr>
            <p:spPr>
              <a:xfrm>
                <a:off x="5796643" y="5565929"/>
                <a:ext cx="2090058" cy="923330"/>
              </a:xfrm>
              <a:prstGeom prst="rect">
                <a:avLst/>
              </a:prstGeom>
              <a:noFill/>
            </p:spPr>
            <p:txBody>
              <a:bodyPr wrap="square" rtlCol="0">
                <a:spAutoFit/>
              </a:bodyPr>
              <a:lstStyle/>
              <a:p>
                <a:r>
                  <a:rPr lang="en-DK" dirty="0"/>
                  <a:t>More noisy observations </a:t>
                </a:r>
                <a14:m>
                  <m:oMath xmlns:m="http://schemas.openxmlformats.org/officeDocument/2006/math">
                    <m:r>
                      <a:rPr lang="da-DK" b="0" i="1" smtClean="0">
                        <a:latin typeface="Cambria Math" panose="02040503050406030204" pitchFamily="18" charset="0"/>
                      </a:rPr>
                      <m:t>→</m:t>
                    </m:r>
                  </m:oMath>
                </a14:m>
                <a:r>
                  <a:rPr lang="en-DK" dirty="0"/>
                  <a:t> Less confident</a:t>
                </a:r>
              </a:p>
            </p:txBody>
          </p:sp>
        </mc:Choice>
        <mc:Fallback xmlns="">
          <p:sp>
            <p:nvSpPr>
              <p:cNvPr id="14" name="TextBox 13">
                <a:extLst>
                  <a:ext uri="{FF2B5EF4-FFF2-40B4-BE49-F238E27FC236}">
                    <a16:creationId xmlns:a16="http://schemas.microsoft.com/office/drawing/2014/main" id="{5EE58AFA-9A68-19E8-6EC9-3FE5D99D8CA5}"/>
                  </a:ext>
                </a:extLst>
              </p:cNvPr>
              <p:cNvSpPr txBox="1">
                <a:spLocks noRot="1" noChangeAspect="1" noMove="1" noResize="1" noEditPoints="1" noAdjustHandles="1" noChangeArrowheads="1" noChangeShapeType="1" noTextEdit="1"/>
              </p:cNvSpPr>
              <p:nvPr/>
            </p:nvSpPr>
            <p:spPr>
              <a:xfrm>
                <a:off x="5796643" y="5565929"/>
                <a:ext cx="2090058" cy="923330"/>
              </a:xfrm>
              <a:prstGeom prst="rect">
                <a:avLst/>
              </a:prstGeom>
              <a:blipFill>
                <a:blip r:embed="rId4"/>
                <a:stretch>
                  <a:fillRect l="-2410" t="-2703" b="-8108"/>
                </a:stretch>
              </a:blipFill>
            </p:spPr>
            <p:txBody>
              <a:bodyPr/>
              <a:lstStyle/>
              <a:p>
                <a:r>
                  <a:rPr lang="en-DK">
                    <a:noFill/>
                  </a:rPr>
                  <a:t> </a:t>
                </a:r>
              </a:p>
            </p:txBody>
          </p:sp>
        </mc:Fallback>
      </mc:AlternateContent>
      <p:cxnSp>
        <p:nvCxnSpPr>
          <p:cNvPr id="16" name="Straight Arrow Connector 15">
            <a:extLst>
              <a:ext uri="{FF2B5EF4-FFF2-40B4-BE49-F238E27FC236}">
                <a16:creationId xmlns:a16="http://schemas.microsoft.com/office/drawing/2014/main" id="{1BAF9787-53ED-2F8D-B6C3-5E434382DEF7}"/>
              </a:ext>
            </a:extLst>
          </p:cNvPr>
          <p:cNvCxnSpPr>
            <a:cxnSpLocks/>
            <a:stCxn id="14" idx="0"/>
          </p:cNvCxnSpPr>
          <p:nvPr/>
        </p:nvCxnSpPr>
        <p:spPr>
          <a:xfrm flipV="1">
            <a:off x="6841672" y="3211286"/>
            <a:ext cx="1045029" cy="23546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AB3C71B-8134-8120-E50E-DC68018876C4}"/>
                  </a:ext>
                </a:extLst>
              </p:cNvPr>
              <p:cNvSpPr txBox="1"/>
              <p:nvPr/>
            </p:nvSpPr>
            <p:spPr>
              <a:xfrm>
                <a:off x="8991601" y="5402215"/>
                <a:ext cx="2852059" cy="923330"/>
              </a:xfrm>
              <a:prstGeom prst="rect">
                <a:avLst/>
              </a:prstGeom>
              <a:noFill/>
            </p:spPr>
            <p:txBody>
              <a:bodyPr wrap="square" rtlCol="0">
                <a:spAutoFit/>
              </a:bodyPr>
              <a:lstStyle/>
              <a:p>
                <a:r>
                  <a:rPr lang="en-DK" dirty="0"/>
                  <a:t>Posterior mean less obliged to hit the data </a:t>
                </a:r>
                <a14:m>
                  <m:oMath xmlns:m="http://schemas.openxmlformats.org/officeDocument/2006/math">
                    <m:r>
                      <a:rPr lang="da-DK" i="1">
                        <a:latin typeface="Cambria Math" panose="02040503050406030204" pitchFamily="18" charset="0"/>
                      </a:rPr>
                      <m:t>→</m:t>
                    </m:r>
                  </m:oMath>
                </a14:m>
                <a:endParaRPr lang="en-DK" dirty="0"/>
              </a:p>
              <a:p>
                <a:r>
                  <a:rPr lang="en-DK" dirty="0"/>
                  <a:t>Reverts to prior mean = 0 </a:t>
                </a:r>
              </a:p>
            </p:txBody>
          </p:sp>
        </mc:Choice>
        <mc:Fallback xmlns="">
          <p:sp>
            <p:nvSpPr>
              <p:cNvPr id="21" name="TextBox 20">
                <a:extLst>
                  <a:ext uri="{FF2B5EF4-FFF2-40B4-BE49-F238E27FC236}">
                    <a16:creationId xmlns:a16="http://schemas.microsoft.com/office/drawing/2014/main" id="{6AB3C71B-8134-8120-E50E-DC68018876C4}"/>
                  </a:ext>
                </a:extLst>
              </p:cNvPr>
              <p:cNvSpPr txBox="1">
                <a:spLocks noRot="1" noChangeAspect="1" noMove="1" noResize="1" noEditPoints="1" noAdjustHandles="1" noChangeArrowheads="1" noChangeShapeType="1" noTextEdit="1"/>
              </p:cNvSpPr>
              <p:nvPr/>
            </p:nvSpPr>
            <p:spPr>
              <a:xfrm>
                <a:off x="8991601" y="5402215"/>
                <a:ext cx="2852059" cy="923330"/>
              </a:xfrm>
              <a:prstGeom prst="rect">
                <a:avLst/>
              </a:prstGeom>
              <a:blipFill>
                <a:blip r:embed="rId5"/>
                <a:stretch>
                  <a:fillRect l="-1778" t="-2703" b="-9459"/>
                </a:stretch>
              </a:blipFill>
            </p:spPr>
            <p:txBody>
              <a:bodyPr/>
              <a:lstStyle/>
              <a:p>
                <a:r>
                  <a:rPr lang="en-DK">
                    <a:noFill/>
                  </a:rPr>
                  <a:t> </a:t>
                </a:r>
              </a:p>
            </p:txBody>
          </p:sp>
        </mc:Fallback>
      </mc:AlternateContent>
      <p:cxnSp>
        <p:nvCxnSpPr>
          <p:cNvPr id="23" name="Straight Arrow Connector 22">
            <a:extLst>
              <a:ext uri="{FF2B5EF4-FFF2-40B4-BE49-F238E27FC236}">
                <a16:creationId xmlns:a16="http://schemas.microsoft.com/office/drawing/2014/main" id="{ECAC2840-C8BA-A58C-A294-F85C42C9CD42}"/>
              </a:ext>
            </a:extLst>
          </p:cNvPr>
          <p:cNvCxnSpPr/>
          <p:nvPr/>
        </p:nvCxnSpPr>
        <p:spPr>
          <a:xfrm flipV="1">
            <a:off x="10515600" y="3048000"/>
            <a:ext cx="76200" cy="23690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Slide Number Placeholder 23">
            <a:extLst>
              <a:ext uri="{FF2B5EF4-FFF2-40B4-BE49-F238E27FC236}">
                <a16:creationId xmlns:a16="http://schemas.microsoft.com/office/drawing/2014/main" id="{73855641-5B78-A629-4DFD-1734EE606D9E}"/>
              </a:ext>
            </a:extLst>
          </p:cNvPr>
          <p:cNvSpPr>
            <a:spLocks noGrp="1"/>
          </p:cNvSpPr>
          <p:nvPr>
            <p:ph type="sldNum" sz="quarter" idx="12"/>
          </p:nvPr>
        </p:nvSpPr>
        <p:spPr/>
        <p:txBody>
          <a:bodyPr/>
          <a:lstStyle/>
          <a:p>
            <a:fld id="{1D577350-AC76-F346-A529-4661B3C80334}" type="slidenum">
              <a:rPr lang="en-DK" smtClean="0"/>
              <a:t>37</a:t>
            </a:fld>
            <a:endParaRPr lang="en-DK"/>
          </a:p>
        </p:txBody>
      </p:sp>
      <p:sp>
        <p:nvSpPr>
          <p:cNvPr id="25" name="Footer Placeholder 24">
            <a:extLst>
              <a:ext uri="{FF2B5EF4-FFF2-40B4-BE49-F238E27FC236}">
                <a16:creationId xmlns:a16="http://schemas.microsoft.com/office/drawing/2014/main" id="{A9873024-5828-73F8-D214-33706573894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912982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036A0-ACD0-13CA-6F04-FB47ECEEC66E}"/>
            </a:ext>
          </a:extLst>
        </p:cNvPr>
        <p:cNvGrpSpPr/>
        <p:nvPr/>
      </p:nvGrpSpPr>
      <p:grpSpPr>
        <a:xfrm>
          <a:off x="0" y="0"/>
          <a:ext cx="0" cy="0"/>
          <a:chOff x="0" y="0"/>
          <a:chExt cx="0" cy="0"/>
        </a:xfrm>
      </p:grpSpPr>
      <p:pic>
        <p:nvPicPr>
          <p:cNvPr id="5" name="Picture 4" descr="A graph of a function&#10;&#10;AI-generated content may be incorrect.">
            <a:extLst>
              <a:ext uri="{FF2B5EF4-FFF2-40B4-BE49-F238E27FC236}">
                <a16:creationId xmlns:a16="http://schemas.microsoft.com/office/drawing/2014/main" id="{3FC2C6DF-5A8E-2E69-016A-10B176F52166}"/>
              </a:ext>
            </a:extLst>
          </p:cNvPr>
          <p:cNvPicPr>
            <a:picLocks noChangeAspect="1"/>
          </p:cNvPicPr>
          <p:nvPr/>
        </p:nvPicPr>
        <p:blipFill>
          <a:blip r:embed="rId2"/>
          <a:stretch>
            <a:fillRect/>
          </a:stretch>
        </p:blipFill>
        <p:spPr>
          <a:xfrm>
            <a:off x="681189" y="1590945"/>
            <a:ext cx="10829621" cy="3676109"/>
          </a:xfrm>
          <a:prstGeom prst="rect">
            <a:avLst/>
          </a:prstGeom>
        </p:spPr>
      </p:pic>
      <p:sp>
        <p:nvSpPr>
          <p:cNvPr id="6" name="TextBox 5">
            <a:extLst>
              <a:ext uri="{FF2B5EF4-FFF2-40B4-BE49-F238E27FC236}">
                <a16:creationId xmlns:a16="http://schemas.microsoft.com/office/drawing/2014/main" id="{34B42D2A-B708-E221-B9A0-2F16460BAD5A}"/>
              </a:ext>
            </a:extLst>
          </p:cNvPr>
          <p:cNvSpPr txBox="1"/>
          <p:nvPr/>
        </p:nvSpPr>
        <p:spPr>
          <a:xfrm>
            <a:off x="870857" y="5421086"/>
            <a:ext cx="3331029" cy="1200329"/>
          </a:xfrm>
          <a:prstGeom prst="rect">
            <a:avLst/>
          </a:prstGeom>
          <a:noFill/>
        </p:spPr>
        <p:txBody>
          <a:bodyPr wrap="square" rtlCol="0">
            <a:spAutoFit/>
          </a:bodyPr>
          <a:lstStyle/>
          <a:p>
            <a:r>
              <a:rPr lang="en-DK" dirty="0"/>
              <a:t>Rather than plotting samples we can just plot the </a:t>
            </a:r>
            <a:r>
              <a:rPr lang="en-DK" b="1" dirty="0"/>
              <a:t>2 std confidence interval</a:t>
            </a:r>
            <a:r>
              <a:rPr lang="en-DK" dirty="0"/>
              <a:t> resulting from the covariance.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FEB0C6-931A-CE8D-1C32-D3F25530F06E}"/>
                  </a:ext>
                </a:extLst>
              </p:cNvPr>
              <p:cNvSpPr txBox="1"/>
              <p:nvPr/>
            </p:nvSpPr>
            <p:spPr>
              <a:xfrm>
                <a:off x="1735922" y="390616"/>
                <a:ext cx="3968192" cy="105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d>
                        <m:dPr>
                          <m:begChr m:val="["/>
                          <m:endChr m:val="]"/>
                          <m:ctrlPr>
                            <a:rPr lang="da-DK" sz="2000" b="0" i="1" smtClean="0">
                              <a:latin typeface="Cambria Math" panose="02040503050406030204" pitchFamily="18" charset="0"/>
                            </a:rPr>
                          </m:ctrlPr>
                        </m:dPr>
                        <m:e>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e>
                      </m:d>
                      <m:r>
                        <a:rPr lang="da-DK" sz="2000" b="1" i="1" smtClean="0">
                          <a:latin typeface="Cambria Math" panose="02040503050406030204" pitchFamily="18" charset="0"/>
                        </a:rPr>
                        <m:t>𝒇</m:t>
                      </m:r>
                      <m:r>
                        <a:rPr lang="da-DK" sz="2000" b="1" i="1" smtClean="0">
                          <a:latin typeface="Cambria Math" panose="02040503050406030204" pitchFamily="18" charset="0"/>
                        </a:rPr>
                        <m:t>=</m:t>
                      </m:r>
                      <m:nary>
                        <m:naryPr>
                          <m:chr m:val="∑"/>
                          <m:supHide m:val="on"/>
                          <m:ctrlPr>
                            <a:rPr lang="da-DK" sz="2000" b="1" i="1" smtClean="0">
                              <a:latin typeface="Cambria Math" panose="02040503050406030204" pitchFamily="18" charset="0"/>
                            </a:rPr>
                          </m:ctrlPr>
                        </m:naryPr>
                        <m:sub>
                          <m:r>
                            <a:rPr lang="da-DK" sz="2000" b="0" i="1" smtClean="0">
                              <a:latin typeface="Cambria Math" panose="02040503050406030204" pitchFamily="18" charset="0"/>
                            </a:rPr>
                            <m:t>𝑖</m:t>
                          </m:r>
                        </m:sub>
                        <m:sup/>
                        <m:e>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𝛼</m:t>
                              </m:r>
                            </m:e>
                            <m:sub>
                              <m:r>
                                <a:rPr lang="da-DK" sz="2000" b="0" i="1" smtClean="0">
                                  <a:latin typeface="Cambria Math" panose="02040503050406030204" pitchFamily="18" charset="0"/>
                                </a:rPr>
                                <m:t>𝑖</m:t>
                              </m:r>
                            </m:sub>
                          </m:sSub>
                          <m:r>
                            <a:rPr lang="da-DK" sz="2000" b="0" i="1" smtClean="0">
                              <a:latin typeface="Cambria Math" panose="02040503050406030204" pitchFamily="18" charset="0"/>
                            </a:rPr>
                            <m:t>𝐾</m:t>
                          </m:r>
                          <m:r>
                            <a:rPr lang="da-DK" sz="2000" b="0" i="1" smtClean="0">
                              <a:latin typeface="Cambria Math" panose="02040503050406030204" pitchFamily="18" charset="0"/>
                            </a:rPr>
                            <m:t>(</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m:t>
                          </m:r>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𝑋</m:t>
                              </m:r>
                            </m:e>
                            <m:sub>
                              <m:r>
                                <a:rPr lang="da-DK" sz="2000" b="0" i="1" smtClean="0">
                                  <a:latin typeface="Cambria Math" panose="02040503050406030204" pitchFamily="18" charset="0"/>
                                </a:rPr>
                                <m:t>𝑖</m:t>
                              </m:r>
                            </m:sub>
                          </m:sSub>
                          <m:r>
                            <a:rPr lang="da-DK" sz="2000" b="0" i="1" smtClean="0">
                              <a:latin typeface="Cambria Math" panose="02040503050406030204" pitchFamily="18" charset="0"/>
                            </a:rPr>
                            <m:t>)</m:t>
                          </m:r>
                        </m:e>
                      </m:nary>
                    </m:oMath>
                  </m:oMathPara>
                </a14:m>
                <a:endParaRPr lang="en-DK" sz="2000" b="1" dirty="0"/>
              </a:p>
            </p:txBody>
          </p:sp>
        </mc:Choice>
        <mc:Fallback xmlns="">
          <p:sp>
            <p:nvSpPr>
              <p:cNvPr id="7" name="TextBox 6">
                <a:extLst>
                  <a:ext uri="{FF2B5EF4-FFF2-40B4-BE49-F238E27FC236}">
                    <a16:creationId xmlns:a16="http://schemas.microsoft.com/office/drawing/2014/main" id="{5CFEB0C6-931A-CE8D-1C32-D3F25530F06E}"/>
                  </a:ext>
                </a:extLst>
              </p:cNvPr>
              <p:cNvSpPr txBox="1">
                <a:spLocks noRot="1" noChangeAspect="1" noMove="1" noResize="1" noEditPoints="1" noAdjustHandles="1" noChangeArrowheads="1" noChangeShapeType="1" noTextEdit="1"/>
              </p:cNvSpPr>
              <p:nvPr/>
            </p:nvSpPr>
            <p:spPr>
              <a:xfrm>
                <a:off x="1735922" y="390616"/>
                <a:ext cx="3968192" cy="1053815"/>
              </a:xfrm>
              <a:prstGeom prst="rect">
                <a:avLst/>
              </a:prstGeom>
              <a:blipFill>
                <a:blip r:embed="rId3"/>
                <a:stretch>
                  <a:fillRect l="-13376" t="-75000" b="-142857"/>
                </a:stretch>
              </a:blipFill>
            </p:spPr>
            <p:txBody>
              <a:bodyPr/>
              <a:lstStyle/>
              <a:p>
                <a:r>
                  <a:rPr lang="en-DK">
                    <a:noFill/>
                  </a:rPr>
                  <a:t> </a:t>
                </a:r>
              </a:p>
            </p:txBody>
          </p:sp>
        </mc:Fallback>
      </mc:AlternateContent>
      <p:cxnSp>
        <p:nvCxnSpPr>
          <p:cNvPr id="9" name="Straight Arrow Connector 8">
            <a:extLst>
              <a:ext uri="{FF2B5EF4-FFF2-40B4-BE49-F238E27FC236}">
                <a16:creationId xmlns:a16="http://schemas.microsoft.com/office/drawing/2014/main" id="{86610838-ED79-71F3-DA36-ED6A8E9002CD}"/>
              </a:ext>
            </a:extLst>
          </p:cNvPr>
          <p:cNvCxnSpPr>
            <a:cxnSpLocks/>
          </p:cNvCxnSpPr>
          <p:nvPr/>
        </p:nvCxnSpPr>
        <p:spPr>
          <a:xfrm flipV="1">
            <a:off x="2383971" y="4212771"/>
            <a:ext cx="457200" cy="12083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CD67D3F-F346-28F1-8086-9C940F1AC8B4}"/>
              </a:ext>
            </a:extLst>
          </p:cNvPr>
          <p:cNvCxnSpPr>
            <a:cxnSpLocks/>
          </p:cNvCxnSpPr>
          <p:nvPr/>
        </p:nvCxnSpPr>
        <p:spPr>
          <a:xfrm flipV="1">
            <a:off x="2383971" y="4103914"/>
            <a:ext cx="2307772" cy="13131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E3ABF4-745C-04CE-D12A-F81BDD57A096}"/>
                  </a:ext>
                </a:extLst>
              </p:cNvPr>
              <p:cNvSpPr txBox="1"/>
              <p:nvPr/>
            </p:nvSpPr>
            <p:spPr>
              <a:xfrm>
                <a:off x="5644243" y="5468483"/>
                <a:ext cx="2090058" cy="923330"/>
              </a:xfrm>
              <a:prstGeom prst="rect">
                <a:avLst/>
              </a:prstGeom>
              <a:noFill/>
            </p:spPr>
            <p:txBody>
              <a:bodyPr wrap="square" rtlCol="0">
                <a:spAutoFit/>
              </a:bodyPr>
              <a:lstStyle/>
              <a:p>
                <a:r>
                  <a:rPr lang="en-DK" dirty="0"/>
                  <a:t>More noisy observations </a:t>
                </a:r>
                <a14:m>
                  <m:oMath xmlns:m="http://schemas.openxmlformats.org/officeDocument/2006/math">
                    <m:r>
                      <a:rPr lang="da-DK" b="0" i="1" smtClean="0">
                        <a:latin typeface="Cambria Math" panose="02040503050406030204" pitchFamily="18" charset="0"/>
                      </a:rPr>
                      <m:t>→</m:t>
                    </m:r>
                  </m:oMath>
                </a14:m>
                <a:r>
                  <a:rPr lang="en-DK" dirty="0"/>
                  <a:t> Less confident</a:t>
                </a:r>
              </a:p>
            </p:txBody>
          </p:sp>
        </mc:Choice>
        <mc:Fallback xmlns="">
          <p:sp>
            <p:nvSpPr>
              <p:cNvPr id="14" name="TextBox 13">
                <a:extLst>
                  <a:ext uri="{FF2B5EF4-FFF2-40B4-BE49-F238E27FC236}">
                    <a16:creationId xmlns:a16="http://schemas.microsoft.com/office/drawing/2014/main" id="{EAE3ABF4-745C-04CE-D12A-F81BDD57A096}"/>
                  </a:ext>
                </a:extLst>
              </p:cNvPr>
              <p:cNvSpPr txBox="1">
                <a:spLocks noRot="1" noChangeAspect="1" noMove="1" noResize="1" noEditPoints="1" noAdjustHandles="1" noChangeArrowheads="1" noChangeShapeType="1" noTextEdit="1"/>
              </p:cNvSpPr>
              <p:nvPr/>
            </p:nvSpPr>
            <p:spPr>
              <a:xfrm>
                <a:off x="5644243" y="5468483"/>
                <a:ext cx="2090058" cy="923330"/>
              </a:xfrm>
              <a:prstGeom prst="rect">
                <a:avLst/>
              </a:prstGeom>
              <a:blipFill>
                <a:blip r:embed="rId4"/>
                <a:stretch>
                  <a:fillRect l="-2410" t="-2703" b="-9459"/>
                </a:stretch>
              </a:blipFill>
            </p:spPr>
            <p:txBody>
              <a:bodyPr/>
              <a:lstStyle/>
              <a:p>
                <a:r>
                  <a:rPr lang="en-DK">
                    <a:noFill/>
                  </a:rPr>
                  <a:t> </a:t>
                </a:r>
              </a:p>
            </p:txBody>
          </p:sp>
        </mc:Fallback>
      </mc:AlternateContent>
      <p:cxnSp>
        <p:nvCxnSpPr>
          <p:cNvPr id="16" name="Straight Arrow Connector 15">
            <a:extLst>
              <a:ext uri="{FF2B5EF4-FFF2-40B4-BE49-F238E27FC236}">
                <a16:creationId xmlns:a16="http://schemas.microsoft.com/office/drawing/2014/main" id="{22132964-490C-27FD-BFD9-B4E8BECAE19B}"/>
              </a:ext>
            </a:extLst>
          </p:cNvPr>
          <p:cNvCxnSpPr>
            <a:cxnSpLocks/>
            <a:stCxn id="14" idx="0"/>
          </p:cNvCxnSpPr>
          <p:nvPr/>
        </p:nvCxnSpPr>
        <p:spPr>
          <a:xfrm flipV="1">
            <a:off x="6689272" y="3198409"/>
            <a:ext cx="1184975" cy="22700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D884EE-9C8B-D3F9-AF1B-C3F66309EF07}"/>
                  </a:ext>
                </a:extLst>
              </p:cNvPr>
              <p:cNvSpPr txBox="1"/>
              <p:nvPr/>
            </p:nvSpPr>
            <p:spPr>
              <a:xfrm>
                <a:off x="8991601" y="5402215"/>
                <a:ext cx="2852059" cy="923330"/>
              </a:xfrm>
              <a:prstGeom prst="rect">
                <a:avLst/>
              </a:prstGeom>
              <a:noFill/>
            </p:spPr>
            <p:txBody>
              <a:bodyPr wrap="square" rtlCol="0">
                <a:spAutoFit/>
              </a:bodyPr>
              <a:lstStyle/>
              <a:p>
                <a:r>
                  <a:rPr lang="en-DK" dirty="0"/>
                  <a:t>Posterior mean less obliged to hit the data </a:t>
                </a:r>
                <a14:m>
                  <m:oMath xmlns:m="http://schemas.openxmlformats.org/officeDocument/2006/math">
                    <m:r>
                      <a:rPr lang="da-DK" i="1">
                        <a:latin typeface="Cambria Math" panose="02040503050406030204" pitchFamily="18" charset="0"/>
                      </a:rPr>
                      <m:t>→</m:t>
                    </m:r>
                  </m:oMath>
                </a14:m>
                <a:endParaRPr lang="en-DK" dirty="0"/>
              </a:p>
              <a:p>
                <a:r>
                  <a:rPr lang="en-DK" dirty="0"/>
                  <a:t>Reverts to prior mean = 0 </a:t>
                </a:r>
              </a:p>
            </p:txBody>
          </p:sp>
        </mc:Choice>
        <mc:Fallback xmlns="">
          <p:sp>
            <p:nvSpPr>
              <p:cNvPr id="21" name="TextBox 20">
                <a:extLst>
                  <a:ext uri="{FF2B5EF4-FFF2-40B4-BE49-F238E27FC236}">
                    <a16:creationId xmlns:a16="http://schemas.microsoft.com/office/drawing/2014/main" id="{65D884EE-9C8B-D3F9-AF1B-C3F66309EF07}"/>
                  </a:ext>
                </a:extLst>
              </p:cNvPr>
              <p:cNvSpPr txBox="1">
                <a:spLocks noRot="1" noChangeAspect="1" noMove="1" noResize="1" noEditPoints="1" noAdjustHandles="1" noChangeArrowheads="1" noChangeShapeType="1" noTextEdit="1"/>
              </p:cNvSpPr>
              <p:nvPr/>
            </p:nvSpPr>
            <p:spPr>
              <a:xfrm>
                <a:off x="8991601" y="5402215"/>
                <a:ext cx="2852059" cy="923330"/>
              </a:xfrm>
              <a:prstGeom prst="rect">
                <a:avLst/>
              </a:prstGeom>
              <a:blipFill>
                <a:blip r:embed="rId5"/>
                <a:stretch>
                  <a:fillRect l="-1778" t="-2703" b="-9459"/>
                </a:stretch>
              </a:blipFill>
            </p:spPr>
            <p:txBody>
              <a:bodyPr/>
              <a:lstStyle/>
              <a:p>
                <a:r>
                  <a:rPr lang="en-DK">
                    <a:noFill/>
                  </a:rPr>
                  <a:t> </a:t>
                </a:r>
              </a:p>
            </p:txBody>
          </p:sp>
        </mc:Fallback>
      </mc:AlternateContent>
      <p:cxnSp>
        <p:nvCxnSpPr>
          <p:cNvPr id="23" name="Straight Arrow Connector 22">
            <a:extLst>
              <a:ext uri="{FF2B5EF4-FFF2-40B4-BE49-F238E27FC236}">
                <a16:creationId xmlns:a16="http://schemas.microsoft.com/office/drawing/2014/main" id="{64CF1616-6144-3DB0-0152-1E69771049C7}"/>
              </a:ext>
            </a:extLst>
          </p:cNvPr>
          <p:cNvCxnSpPr/>
          <p:nvPr/>
        </p:nvCxnSpPr>
        <p:spPr>
          <a:xfrm flipV="1">
            <a:off x="10515600" y="3048000"/>
            <a:ext cx="76200" cy="23690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A2EF57D-B569-C94A-4EA5-A20E2B111F3A}"/>
                  </a:ext>
                </a:extLst>
              </p:cNvPr>
              <p:cNvSpPr txBox="1"/>
              <p:nvPr/>
            </p:nvSpPr>
            <p:spPr>
              <a:xfrm>
                <a:off x="7400903" y="466187"/>
                <a:ext cx="4109907" cy="79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𝐿</m:t>
                      </m:r>
                      <m:r>
                        <a:rPr lang="da-DK" b="0" i="1" smtClean="0">
                          <a:latin typeface="Cambria Math" panose="02040503050406030204" pitchFamily="18" charset="0"/>
                        </a:rPr>
                        <m:t>(</m:t>
                      </m:r>
                      <m:r>
                        <a:rPr lang="da-DK" b="0" i="1" smtClean="0">
                          <a:latin typeface="Cambria Math" panose="02040503050406030204" pitchFamily="18" charset="0"/>
                        </a:rPr>
                        <m:t>𝛼</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d>
                            <m:dPr>
                              <m:begChr m:val="‖"/>
                              <m:endChr m:val="‖"/>
                              <m:ctrlPr>
                                <a:rPr lang="da-DK" b="0" i="1" smtClean="0">
                                  <a:latin typeface="Cambria Math" panose="02040503050406030204" pitchFamily="18" charset="0"/>
                                </a:rPr>
                              </m:ctrlPr>
                            </m:dPr>
                            <m:e>
                              <m:nary>
                                <m:naryPr>
                                  <m:chr m:val="∑"/>
                                  <m:supHide m:val="on"/>
                                  <m:ctrlPr>
                                    <a:rPr lang="da-DK" b="1" i="1">
                                      <a:latin typeface="Cambria Math" panose="02040503050406030204" pitchFamily="18" charset="0"/>
                                    </a:rPr>
                                  </m:ctrlPr>
                                </m:naryPr>
                                <m:sub>
                                  <m:r>
                                    <a:rPr lang="da-DK" i="1">
                                      <a:latin typeface="Cambria Math" panose="02040503050406030204" pitchFamily="18" charset="0"/>
                                    </a:rPr>
                                    <m:t>𝑖</m:t>
                                  </m:r>
                                </m:sub>
                                <m:sup/>
                                <m:e>
                                  <m:sSub>
                                    <m:sSubPr>
                                      <m:ctrlPr>
                                        <a:rPr lang="da-DK" i="1">
                                          <a:latin typeface="Cambria Math" panose="02040503050406030204" pitchFamily="18" charset="0"/>
                                        </a:rPr>
                                      </m:ctrlPr>
                                    </m:sSubPr>
                                    <m:e>
                                      <m:r>
                                        <a:rPr lang="da-DK" i="1">
                                          <a:latin typeface="Cambria Math" panose="02040503050406030204" pitchFamily="18" charset="0"/>
                                        </a:rPr>
                                        <m:t>𝛼</m:t>
                                      </m:r>
                                    </m:e>
                                    <m:sub>
                                      <m:r>
                                        <a:rPr lang="da-DK" i="1">
                                          <a:latin typeface="Cambria Math" panose="02040503050406030204" pitchFamily="18" charset="0"/>
                                        </a:rPr>
                                        <m:t>𝑖</m:t>
                                      </m:r>
                                    </m:sub>
                                  </m:sSub>
                                  <m:r>
                                    <a:rPr lang="da-DK" i="1">
                                      <a:latin typeface="Cambria Math" panose="02040503050406030204" pitchFamily="18" charset="0"/>
                                    </a:rPr>
                                    <m:t>𝐾</m:t>
                                  </m:r>
                                  <m:d>
                                    <m:dPr>
                                      <m:ctrlPr>
                                        <a:rPr lang="da-DK" i="1">
                                          <a:latin typeface="Cambria Math" panose="02040503050406030204" pitchFamily="18" charset="0"/>
                                        </a:rPr>
                                      </m:ctrlPr>
                                    </m:dPr>
                                    <m:e>
                                      <m:sSup>
                                        <m:sSupPr>
                                          <m:ctrlPr>
                                            <a:rPr lang="da-DK" i="1">
                                              <a:latin typeface="Cambria Math" panose="02040503050406030204" pitchFamily="18" charset="0"/>
                                            </a:rPr>
                                          </m:ctrlPr>
                                        </m:sSupPr>
                                        <m:e>
                                          <m:r>
                                            <a:rPr lang="da-DK" i="1">
                                              <a:latin typeface="Cambria Math" panose="02040503050406030204" pitchFamily="18" charset="0"/>
                                            </a:rPr>
                                            <m:t>𝑋</m:t>
                                          </m:r>
                                        </m:e>
                                        <m:sup>
                                          <m:r>
                                            <a:rPr lang="da-DK" i="1">
                                              <a:latin typeface="Cambria Math" panose="02040503050406030204" pitchFamily="18" charset="0"/>
                                            </a:rPr>
                                            <m:t>∗</m:t>
                                          </m:r>
                                        </m:sup>
                                      </m:sSup>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𝑋</m:t>
                                          </m:r>
                                        </m:e>
                                        <m:sub>
                                          <m:r>
                                            <a:rPr lang="da-DK" i="1">
                                              <a:latin typeface="Cambria Math" panose="02040503050406030204" pitchFamily="18" charset="0"/>
                                            </a:rPr>
                                            <m:t>𝑖</m:t>
                                          </m:r>
                                        </m:sub>
                                      </m:sSub>
                                    </m:e>
                                  </m:d>
                                </m:e>
                              </m:nary>
                              <m:r>
                                <a:rPr lang="da-DK" b="1"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𝑦</m:t>
                                  </m:r>
                                </m:e>
                                <m:sub>
                                  <m:r>
                                    <a:rPr lang="da-DK" i="1">
                                      <a:latin typeface="Cambria Math" panose="02040503050406030204" pitchFamily="18" charset="0"/>
                                    </a:rPr>
                                    <m:t>𝑖</m:t>
                                  </m:r>
                                </m:sub>
                              </m:sSub>
                            </m:e>
                          </m:d>
                        </m:e>
                        <m:sup>
                          <m:r>
                            <a:rPr lang="da-DK" b="0" i="1" smtClean="0">
                              <a:latin typeface="Cambria Math" panose="02040503050406030204" pitchFamily="18" charset="0"/>
                            </a:rPr>
                            <m:t>2</m:t>
                          </m:r>
                        </m:sup>
                      </m:sSup>
                      <m:r>
                        <a:rPr lang="da-DK" b="0" i="1" smtClean="0">
                          <a:latin typeface="Cambria Math" panose="02040503050406030204" pitchFamily="18" charset="0"/>
                        </a:rPr>
                        <m:t>+</m:t>
                      </m:r>
                      <m:sSubSup>
                        <m:sSubSupPr>
                          <m:ctrlPr>
                            <a:rPr lang="da-DK" b="0" i="1" smtClean="0">
                              <a:latin typeface="Cambria Math" panose="02040503050406030204" pitchFamily="18" charset="0"/>
                            </a:rPr>
                          </m:ctrlPr>
                        </m:sSubSupPr>
                        <m:e>
                          <m:r>
                            <a:rPr lang="da-DK" b="0" i="1" smtClean="0">
                              <a:latin typeface="Cambria Math" panose="02040503050406030204" pitchFamily="18" charset="0"/>
                            </a:rPr>
                            <m:t>𝜎</m:t>
                          </m:r>
                        </m:e>
                        <m:sub>
                          <m:r>
                            <a:rPr lang="da-DK" b="0" i="1" smtClean="0">
                              <a:latin typeface="Cambria Math" panose="02040503050406030204" pitchFamily="18" charset="0"/>
                            </a:rPr>
                            <m:t>𝑛</m:t>
                          </m:r>
                        </m:sub>
                        <m:sup>
                          <m:r>
                            <a:rPr lang="da-DK" b="0" i="1" smtClean="0">
                              <a:latin typeface="Cambria Math" panose="02040503050406030204" pitchFamily="18" charset="0"/>
                            </a:rPr>
                            <m:t>2</m:t>
                          </m:r>
                        </m:sup>
                      </m:sSubSup>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r>
                            <a:rPr lang="da-DK" b="1" i="1" smtClean="0">
                              <a:latin typeface="Cambria Math" panose="02040503050406030204" pitchFamily="18" charset="0"/>
                            </a:rPr>
                            <m:t>𝜶</m:t>
                          </m:r>
                        </m:e>
                      </m:d>
                      <m:r>
                        <a:rPr lang="da-DK" b="0" i="1" smtClean="0">
                          <a:latin typeface="Cambria Math" panose="02040503050406030204" pitchFamily="18" charset="0"/>
                        </a:rPr>
                        <m:t>|</m:t>
                      </m:r>
                    </m:oMath>
                  </m:oMathPara>
                </a14:m>
                <a:endParaRPr lang="en-DK" dirty="0"/>
              </a:p>
            </p:txBody>
          </p:sp>
        </mc:Choice>
        <mc:Fallback xmlns="">
          <p:sp>
            <p:nvSpPr>
              <p:cNvPr id="2" name="TextBox 1">
                <a:extLst>
                  <a:ext uri="{FF2B5EF4-FFF2-40B4-BE49-F238E27FC236}">
                    <a16:creationId xmlns:a16="http://schemas.microsoft.com/office/drawing/2014/main" id="{DA2EF57D-B569-C94A-4EA5-A20E2B111F3A}"/>
                  </a:ext>
                </a:extLst>
              </p:cNvPr>
              <p:cNvSpPr txBox="1">
                <a:spLocks noRot="1" noChangeAspect="1" noMove="1" noResize="1" noEditPoints="1" noAdjustHandles="1" noChangeArrowheads="1" noChangeShapeType="1" noTextEdit="1"/>
              </p:cNvSpPr>
              <p:nvPr/>
            </p:nvSpPr>
            <p:spPr>
              <a:xfrm>
                <a:off x="7400903" y="466187"/>
                <a:ext cx="4109907" cy="792461"/>
              </a:xfrm>
              <a:prstGeom prst="rect">
                <a:avLst/>
              </a:prstGeom>
              <a:blipFill>
                <a:blip r:embed="rId6"/>
                <a:stretch>
                  <a:fillRect l="-923" t="-107937" r="-1538" b="-171429"/>
                </a:stretch>
              </a:blipFill>
            </p:spPr>
            <p:txBody>
              <a:bodyPr/>
              <a:lstStyle/>
              <a:p>
                <a:r>
                  <a:rPr lang="en-DK">
                    <a:noFill/>
                  </a:rPr>
                  <a:t> </a:t>
                </a:r>
              </a:p>
            </p:txBody>
          </p:sp>
        </mc:Fallback>
      </mc:AlternateContent>
      <p:sp>
        <p:nvSpPr>
          <p:cNvPr id="10" name="TextBox 9">
            <a:extLst>
              <a:ext uri="{FF2B5EF4-FFF2-40B4-BE49-F238E27FC236}">
                <a16:creationId xmlns:a16="http://schemas.microsoft.com/office/drawing/2014/main" id="{A92D70E6-8B7B-3F30-3107-6088564EBBA5}"/>
              </a:ext>
            </a:extLst>
          </p:cNvPr>
          <p:cNvSpPr txBox="1"/>
          <p:nvPr/>
        </p:nvSpPr>
        <p:spPr>
          <a:xfrm>
            <a:off x="8186058" y="127489"/>
            <a:ext cx="3901696" cy="369332"/>
          </a:xfrm>
          <a:prstGeom prst="rect">
            <a:avLst/>
          </a:prstGeom>
          <a:noFill/>
        </p:spPr>
        <p:txBody>
          <a:bodyPr wrap="square" rtlCol="0">
            <a:spAutoFit/>
          </a:bodyPr>
          <a:lstStyle/>
          <a:p>
            <a:r>
              <a:rPr lang="en-DK" dirty="0">
                <a:solidFill>
                  <a:srgbClr val="FF0000"/>
                </a:solidFill>
              </a:rPr>
              <a:t>Kernel ridge regression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8FC266-76A1-C4E9-0ADE-BAE263D6CE96}"/>
                  </a:ext>
                </a:extLst>
              </p:cNvPr>
              <p:cNvSpPr txBox="1"/>
              <p:nvPr/>
            </p:nvSpPr>
            <p:spPr>
              <a:xfrm>
                <a:off x="6172438" y="649218"/>
                <a:ext cx="7726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3200" i="1" smtClean="0">
                          <a:solidFill>
                            <a:srgbClr val="FF0000"/>
                          </a:solidFill>
                          <a:latin typeface="Cambria Math" panose="02040503050406030204" pitchFamily="18" charset="0"/>
                        </a:rPr>
                        <m:t>←</m:t>
                      </m:r>
                      <m:r>
                        <a:rPr lang="da-DK" sz="3200" b="0" i="1" smtClean="0">
                          <a:solidFill>
                            <a:srgbClr val="FF0000"/>
                          </a:solidFill>
                          <a:latin typeface="Cambria Math" panose="02040503050406030204" pitchFamily="18" charset="0"/>
                        </a:rPr>
                        <m:t>→</m:t>
                      </m:r>
                    </m:oMath>
                  </m:oMathPara>
                </a14:m>
                <a:endParaRPr lang="en-DK" sz="3200" dirty="0">
                  <a:solidFill>
                    <a:srgbClr val="FF0000"/>
                  </a:solidFill>
                </a:endParaRPr>
              </a:p>
            </p:txBody>
          </p:sp>
        </mc:Choice>
        <mc:Fallback xmlns="">
          <p:sp>
            <p:nvSpPr>
              <p:cNvPr id="12" name="TextBox 11">
                <a:extLst>
                  <a:ext uri="{FF2B5EF4-FFF2-40B4-BE49-F238E27FC236}">
                    <a16:creationId xmlns:a16="http://schemas.microsoft.com/office/drawing/2014/main" id="{1D8FC266-76A1-C4E9-0ADE-BAE263D6CE96}"/>
                  </a:ext>
                </a:extLst>
              </p:cNvPr>
              <p:cNvSpPr txBox="1">
                <a:spLocks noRot="1" noChangeAspect="1" noMove="1" noResize="1" noEditPoints="1" noAdjustHandles="1" noChangeArrowheads="1" noChangeShapeType="1" noTextEdit="1"/>
              </p:cNvSpPr>
              <p:nvPr/>
            </p:nvSpPr>
            <p:spPr>
              <a:xfrm>
                <a:off x="6172438" y="649218"/>
                <a:ext cx="772647" cy="492443"/>
              </a:xfrm>
              <a:prstGeom prst="rect">
                <a:avLst/>
              </a:prstGeom>
              <a:blipFill>
                <a:blip r:embed="rId7"/>
                <a:stretch>
                  <a:fillRect l="-8197" r="-8197"/>
                </a:stretch>
              </a:blipFill>
            </p:spPr>
            <p:txBody>
              <a:bodyPr/>
              <a:lstStyle/>
              <a:p>
                <a:r>
                  <a:rPr lang="en-DK">
                    <a:noFill/>
                  </a:rPr>
                  <a:t> </a:t>
                </a:r>
              </a:p>
            </p:txBody>
          </p:sp>
        </mc:Fallback>
      </mc:AlternateContent>
      <p:sp>
        <p:nvSpPr>
          <p:cNvPr id="13" name="Slide Number Placeholder 12">
            <a:extLst>
              <a:ext uri="{FF2B5EF4-FFF2-40B4-BE49-F238E27FC236}">
                <a16:creationId xmlns:a16="http://schemas.microsoft.com/office/drawing/2014/main" id="{79EB41F8-9A07-91E2-E45D-C3FB1E4772C3}"/>
              </a:ext>
            </a:extLst>
          </p:cNvPr>
          <p:cNvSpPr>
            <a:spLocks noGrp="1"/>
          </p:cNvSpPr>
          <p:nvPr>
            <p:ph type="sldNum" sz="quarter" idx="12"/>
          </p:nvPr>
        </p:nvSpPr>
        <p:spPr/>
        <p:txBody>
          <a:bodyPr/>
          <a:lstStyle/>
          <a:p>
            <a:fld id="{1D577350-AC76-F346-A529-4661B3C80334}" type="slidenum">
              <a:rPr lang="en-DK" smtClean="0"/>
              <a:t>38</a:t>
            </a:fld>
            <a:endParaRPr lang="en-DK"/>
          </a:p>
        </p:txBody>
      </p:sp>
      <p:sp>
        <p:nvSpPr>
          <p:cNvPr id="15" name="Footer Placeholder 14">
            <a:extLst>
              <a:ext uri="{FF2B5EF4-FFF2-40B4-BE49-F238E27FC236}">
                <a16:creationId xmlns:a16="http://schemas.microsoft.com/office/drawing/2014/main" id="{0E7F47F7-6076-C30B-1808-6D49B044AEB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655445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8E0E32-E590-1EDD-975F-09E3BC4144D3}"/>
                  </a:ext>
                </a:extLst>
              </p:cNvPr>
              <p:cNvSpPr txBox="1"/>
              <p:nvPr/>
            </p:nvSpPr>
            <p:spPr>
              <a:xfrm>
                <a:off x="4415347" y="1338943"/>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b="0" i="1" smtClean="0">
                                      <a:latin typeface="Cambria Math" panose="02040503050406030204" pitchFamily="18" charset="0"/>
                                    </a:rPr>
                                    <m:t>𝜆</m:t>
                                  </m:r>
                                </m:e>
                                <m:sup>
                                  <m:r>
                                    <a:rPr lang="da-DK" i="1">
                                      <a:latin typeface="Cambria Math" panose="02040503050406030204" pitchFamily="18" charset="0"/>
                                    </a:rPr>
                                    <m:t>2</m:t>
                                  </m:r>
                                </m:sup>
                              </m:sSup>
                            </m:den>
                          </m:f>
                        </m:e>
                      </m:d>
                    </m:oMath>
                  </m:oMathPara>
                </a14:m>
                <a:endParaRPr lang="en-DK" dirty="0"/>
              </a:p>
            </p:txBody>
          </p:sp>
        </mc:Choice>
        <mc:Fallback xmlns="">
          <p:sp>
            <p:nvSpPr>
              <p:cNvPr id="4" name="TextBox 3">
                <a:extLst>
                  <a:ext uri="{FF2B5EF4-FFF2-40B4-BE49-F238E27FC236}">
                    <a16:creationId xmlns:a16="http://schemas.microsoft.com/office/drawing/2014/main" id="{988E0E32-E590-1EDD-975F-09E3BC4144D3}"/>
                  </a:ext>
                </a:extLst>
              </p:cNvPr>
              <p:cNvSpPr txBox="1">
                <a:spLocks noRot="1" noChangeAspect="1" noMove="1" noResize="1" noEditPoints="1" noAdjustHandles="1" noChangeArrowheads="1" noChangeShapeType="1" noTextEdit="1"/>
              </p:cNvSpPr>
              <p:nvPr/>
            </p:nvSpPr>
            <p:spPr>
              <a:xfrm>
                <a:off x="4415347" y="1338943"/>
                <a:ext cx="3361305" cy="627992"/>
              </a:xfrm>
              <a:prstGeom prst="rect">
                <a:avLst/>
              </a:prstGeom>
              <a:blipFill>
                <a:blip r:embed="rId2"/>
                <a:stretch>
                  <a:fillRect/>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0C26700-A0CA-A22A-E034-5DF31B62BD5D}"/>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5" name="TextBox 4">
                <a:extLst>
                  <a:ext uri="{FF2B5EF4-FFF2-40B4-BE49-F238E27FC236}">
                    <a16:creationId xmlns:a16="http://schemas.microsoft.com/office/drawing/2014/main" id="{90C26700-A0CA-A22A-E034-5DF31B62BD5D}"/>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3"/>
                <a:stretch>
                  <a:fillRect l="-771" t="-2740" b="-10959"/>
                </a:stretch>
              </a:blipFill>
            </p:spPr>
            <p:txBody>
              <a:bodyPr/>
              <a:lstStyle/>
              <a:p>
                <a:r>
                  <a:rPr lang="en-DK">
                    <a:noFill/>
                  </a:rPr>
                  <a:t> </a:t>
                </a:r>
              </a:p>
            </p:txBody>
          </p:sp>
        </mc:Fallback>
      </mc:AlternateContent>
      <p:pic>
        <p:nvPicPr>
          <p:cNvPr id="7" name="Picture 6" descr="A graph of a function&#10;&#10;AI-generated content may be incorrect.">
            <a:extLst>
              <a:ext uri="{FF2B5EF4-FFF2-40B4-BE49-F238E27FC236}">
                <a16:creationId xmlns:a16="http://schemas.microsoft.com/office/drawing/2014/main" id="{E95E5627-79A8-3D21-C42F-8CAA99729E62}"/>
              </a:ext>
            </a:extLst>
          </p:cNvPr>
          <p:cNvPicPr>
            <a:picLocks noChangeAspect="1"/>
          </p:cNvPicPr>
          <p:nvPr/>
        </p:nvPicPr>
        <p:blipFill>
          <a:blip r:embed="rId4"/>
          <a:stretch>
            <a:fillRect/>
          </a:stretch>
        </p:blipFill>
        <p:spPr>
          <a:xfrm>
            <a:off x="1244601" y="2149062"/>
            <a:ext cx="10457544" cy="35498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074A14-B631-AE23-0DBC-7861622C7AD4}"/>
                  </a:ext>
                </a:extLst>
              </p:cNvPr>
              <p:cNvSpPr txBox="1"/>
              <p:nvPr/>
            </p:nvSpPr>
            <p:spPr>
              <a:xfrm>
                <a:off x="3441074" y="5604499"/>
                <a:ext cx="6187339" cy="923330"/>
              </a:xfrm>
              <a:prstGeom prst="rect">
                <a:avLst/>
              </a:prstGeom>
              <a:noFill/>
            </p:spPr>
            <p:txBody>
              <a:bodyPr wrap="square" rtlCol="0">
                <a:spAutoFit/>
              </a:bodyPr>
              <a:lstStyle/>
              <a:p>
                <a:r>
                  <a:rPr lang="en-DK" dirty="0"/>
                  <a:t>Longer length scale </a:t>
                </a:r>
                <a14:m>
                  <m:oMath xmlns:m="http://schemas.openxmlformats.org/officeDocument/2006/math">
                    <m:r>
                      <a:rPr lang="da-DK" b="0" i="1" smtClean="0">
                        <a:latin typeface="Cambria Math" panose="02040503050406030204" pitchFamily="18" charset="0"/>
                      </a:rPr>
                      <m:t>𝜆</m:t>
                    </m:r>
                  </m:oMath>
                </a14:m>
                <a:r>
                  <a:rPr lang="en-DK" dirty="0"/>
                  <a:t> gives a mean that changes slowly and the “relative distance” to observation is smaller so less variance </a:t>
                </a:r>
                <a14:m>
                  <m:oMath xmlns:m="http://schemas.openxmlformats.org/officeDocument/2006/math">
                    <m:r>
                      <a:rPr lang="da-DK" b="0" i="1" smtClean="0">
                        <a:latin typeface="Cambria Math" panose="02040503050406030204" pitchFamily="18" charset="0"/>
                      </a:rPr>
                      <m:t>→</m:t>
                    </m:r>
                  </m:oMath>
                </a14:m>
                <a:r>
                  <a:rPr lang="en-DK" dirty="0"/>
                  <a:t> Tighter confidence intervals.</a:t>
                </a:r>
              </a:p>
            </p:txBody>
          </p:sp>
        </mc:Choice>
        <mc:Fallback xmlns="">
          <p:sp>
            <p:nvSpPr>
              <p:cNvPr id="8" name="TextBox 7">
                <a:extLst>
                  <a:ext uri="{FF2B5EF4-FFF2-40B4-BE49-F238E27FC236}">
                    <a16:creationId xmlns:a16="http://schemas.microsoft.com/office/drawing/2014/main" id="{05074A14-B631-AE23-0DBC-7861622C7AD4}"/>
                  </a:ext>
                </a:extLst>
              </p:cNvPr>
              <p:cNvSpPr txBox="1">
                <a:spLocks noRot="1" noChangeAspect="1" noMove="1" noResize="1" noEditPoints="1" noAdjustHandles="1" noChangeArrowheads="1" noChangeShapeType="1" noTextEdit="1"/>
              </p:cNvSpPr>
              <p:nvPr/>
            </p:nvSpPr>
            <p:spPr>
              <a:xfrm>
                <a:off x="3441074" y="5604499"/>
                <a:ext cx="6187339" cy="923330"/>
              </a:xfrm>
              <a:prstGeom prst="rect">
                <a:avLst/>
              </a:prstGeom>
              <a:blipFill>
                <a:blip r:embed="rId5"/>
                <a:stretch>
                  <a:fillRect l="-820" t="-2703" b="-9459"/>
                </a:stretch>
              </a:blipFill>
            </p:spPr>
            <p:txBody>
              <a:bodyPr/>
              <a:lstStyle/>
              <a:p>
                <a:r>
                  <a:rPr lang="en-DK">
                    <a:noFill/>
                  </a:rPr>
                  <a:t> </a:t>
                </a:r>
              </a:p>
            </p:txBody>
          </p:sp>
        </mc:Fallback>
      </mc:AlternateContent>
      <p:sp>
        <p:nvSpPr>
          <p:cNvPr id="9" name="Slide Number Placeholder 8">
            <a:extLst>
              <a:ext uri="{FF2B5EF4-FFF2-40B4-BE49-F238E27FC236}">
                <a16:creationId xmlns:a16="http://schemas.microsoft.com/office/drawing/2014/main" id="{56831762-E716-1588-684C-5935346E55A0}"/>
              </a:ext>
            </a:extLst>
          </p:cNvPr>
          <p:cNvSpPr>
            <a:spLocks noGrp="1"/>
          </p:cNvSpPr>
          <p:nvPr>
            <p:ph type="sldNum" sz="quarter" idx="12"/>
          </p:nvPr>
        </p:nvSpPr>
        <p:spPr/>
        <p:txBody>
          <a:bodyPr/>
          <a:lstStyle/>
          <a:p>
            <a:fld id="{1D577350-AC76-F346-A529-4661B3C80334}" type="slidenum">
              <a:rPr lang="en-DK" smtClean="0"/>
              <a:t>39</a:t>
            </a:fld>
            <a:endParaRPr lang="en-DK"/>
          </a:p>
        </p:txBody>
      </p:sp>
      <p:sp>
        <p:nvSpPr>
          <p:cNvPr id="10" name="Footer Placeholder 9">
            <a:extLst>
              <a:ext uri="{FF2B5EF4-FFF2-40B4-BE49-F238E27FC236}">
                <a16:creationId xmlns:a16="http://schemas.microsoft.com/office/drawing/2014/main" id="{2E5CEA04-2A87-F00B-D5B5-5CBC918E8F6D}"/>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493024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171DE6-5798-BE45-6DCB-951CBCCEDCEA}"/>
              </a:ext>
            </a:extLst>
          </p:cNvPr>
          <p:cNvSpPr txBox="1"/>
          <p:nvPr/>
        </p:nvSpPr>
        <p:spPr>
          <a:xfrm>
            <a:off x="2041451" y="808075"/>
            <a:ext cx="8612372" cy="1754326"/>
          </a:xfrm>
          <a:prstGeom prst="rect">
            <a:avLst/>
          </a:prstGeom>
          <a:noFill/>
        </p:spPr>
        <p:txBody>
          <a:bodyPr wrap="square" rtlCol="0">
            <a:spAutoFit/>
          </a:bodyPr>
          <a:lstStyle/>
          <a:p>
            <a:r>
              <a:rPr lang="en-GB" b="1" dirty="0"/>
              <a:t>Mads-Peter Process</a:t>
            </a:r>
          </a:p>
          <a:p>
            <a:pPr marL="285750" indent="-285750">
              <a:buFont typeface="Wingdings" pitchFamily="2" charset="2"/>
              <a:buChar char="Ø"/>
            </a:pPr>
            <a:r>
              <a:rPr lang="en-GB" dirty="0"/>
              <a:t>Sequence of states drawn from Mads-Peter’s decision process while travelling to Finland for the </a:t>
            </a:r>
            <a:r>
              <a:rPr lang="en-GB" dirty="0" err="1"/>
              <a:t>Nanospace</a:t>
            </a:r>
            <a:r>
              <a:rPr lang="en-GB" dirty="0"/>
              <a:t> Training School.</a:t>
            </a:r>
          </a:p>
          <a:p>
            <a:endParaRPr lang="en-GB" dirty="0"/>
          </a:p>
          <a:p>
            <a:endParaRPr lang="en-GB" b="1" dirty="0"/>
          </a:p>
          <a:p>
            <a:endParaRPr lang="en-DK" b="1" dirty="0"/>
          </a:p>
        </p:txBody>
      </p:sp>
      <p:grpSp>
        <p:nvGrpSpPr>
          <p:cNvPr id="84" name="Group 83">
            <a:extLst>
              <a:ext uri="{FF2B5EF4-FFF2-40B4-BE49-F238E27FC236}">
                <a16:creationId xmlns:a16="http://schemas.microsoft.com/office/drawing/2014/main" id="{8CF31B7E-4D51-75F5-198B-5DEAB6B16F3C}"/>
              </a:ext>
            </a:extLst>
          </p:cNvPr>
          <p:cNvGrpSpPr/>
          <p:nvPr/>
        </p:nvGrpSpPr>
        <p:grpSpPr>
          <a:xfrm>
            <a:off x="80823" y="1256140"/>
            <a:ext cx="11257465" cy="5308005"/>
            <a:chOff x="80823" y="1256140"/>
            <a:chExt cx="11257465" cy="5308005"/>
          </a:xfrm>
        </p:grpSpPr>
        <p:sp>
          <p:nvSpPr>
            <p:cNvPr id="5" name="Oval 4">
              <a:extLst>
                <a:ext uri="{FF2B5EF4-FFF2-40B4-BE49-F238E27FC236}">
                  <a16:creationId xmlns:a16="http://schemas.microsoft.com/office/drawing/2014/main" id="{0CDEA596-58CC-4230-C097-1544E296938F}"/>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7" name="Straight Arrow Connector 6">
              <a:extLst>
                <a:ext uri="{FF2B5EF4-FFF2-40B4-BE49-F238E27FC236}">
                  <a16:creationId xmlns:a16="http://schemas.microsoft.com/office/drawing/2014/main" id="{49DD8EB8-825D-012F-02B4-066EE3CE8425}"/>
                </a:ext>
              </a:extLst>
            </p:cNvPr>
            <p:cNvCxnSpPr>
              <a:stCxn id="5" idx="6"/>
            </p:cNvCxnSpPr>
            <p:nvPr/>
          </p:nvCxnSpPr>
          <p:spPr>
            <a:xfrm>
              <a:off x="1839683" y="3633515"/>
              <a:ext cx="1132115" cy="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A4563D8D-9EF0-318F-D4FC-175596F907D2}"/>
                </a:ext>
              </a:extLst>
            </p:cNvPr>
            <p:cNvSpPr/>
            <p:nvPr/>
          </p:nvSpPr>
          <p:spPr>
            <a:xfrm>
              <a:off x="2971798"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extBox 8">
              <a:extLst>
                <a:ext uri="{FF2B5EF4-FFF2-40B4-BE49-F238E27FC236}">
                  <a16:creationId xmlns:a16="http://schemas.microsoft.com/office/drawing/2014/main" id="{8E340903-226F-96E9-089B-D4030C982546}"/>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DE669A3-441F-C14B-E946-3C92251D0FED}"/>
                    </a:ext>
                  </a:extLst>
                </p:cNvPr>
                <p:cNvSpPr txBox="1"/>
                <p:nvPr/>
              </p:nvSpPr>
              <p:spPr>
                <a:xfrm>
                  <a:off x="2005374" y="3290500"/>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=0.5</m:t>
                        </m:r>
                      </m:oMath>
                    </m:oMathPara>
                  </a14:m>
                  <a:endParaRPr lang="en-DK" dirty="0"/>
                </a:p>
              </p:txBody>
            </p:sp>
          </mc:Choice>
          <mc:Fallback xmlns="">
            <p:sp>
              <p:nvSpPr>
                <p:cNvPr id="10" name="TextBox 9">
                  <a:extLst>
                    <a:ext uri="{FF2B5EF4-FFF2-40B4-BE49-F238E27FC236}">
                      <a16:creationId xmlns:a16="http://schemas.microsoft.com/office/drawing/2014/main" id="{DDE669A3-441F-C14B-E946-3C92251D0FED}"/>
                    </a:ext>
                  </a:extLst>
                </p:cNvPr>
                <p:cNvSpPr txBox="1">
                  <a:spLocks noRot="1" noChangeAspect="1" noMove="1" noResize="1" noEditPoints="1" noAdjustHandles="1" noChangeArrowheads="1" noChangeShapeType="1" noTextEdit="1"/>
                </p:cNvSpPr>
                <p:nvPr/>
              </p:nvSpPr>
              <p:spPr>
                <a:xfrm>
                  <a:off x="2005374" y="3290500"/>
                  <a:ext cx="800732" cy="276999"/>
                </a:xfrm>
                <a:prstGeom prst="rect">
                  <a:avLst/>
                </a:prstGeom>
                <a:blipFill>
                  <a:blip r:embed="rId2"/>
                  <a:stretch>
                    <a:fillRect l="-6250" r="-7813" b="-9091"/>
                  </a:stretch>
                </a:blipFill>
              </p:spPr>
              <p:txBody>
                <a:bodyPr/>
                <a:lstStyle/>
                <a:p>
                  <a:r>
                    <a:rPr lang="en-DK">
                      <a:noFill/>
                    </a:rPr>
                    <a:t> </a:t>
                  </a:r>
                </a:p>
              </p:txBody>
            </p:sp>
          </mc:Fallback>
        </mc:AlternateContent>
        <p:sp>
          <p:nvSpPr>
            <p:cNvPr id="11" name="TextBox 10">
              <a:extLst>
                <a:ext uri="{FF2B5EF4-FFF2-40B4-BE49-F238E27FC236}">
                  <a16:creationId xmlns:a16="http://schemas.microsoft.com/office/drawing/2014/main" id="{D795C3E5-77B1-C072-53FE-5B58F774BDC8}"/>
                </a:ext>
              </a:extLst>
            </p:cNvPr>
            <p:cNvSpPr txBox="1"/>
            <p:nvPr/>
          </p:nvSpPr>
          <p:spPr>
            <a:xfrm>
              <a:off x="3137489" y="3428999"/>
              <a:ext cx="1216793" cy="369332"/>
            </a:xfrm>
            <a:prstGeom prst="rect">
              <a:avLst/>
            </a:prstGeom>
            <a:noFill/>
          </p:spPr>
          <p:txBody>
            <a:bodyPr wrap="square" rtlCol="0">
              <a:spAutoFit/>
            </a:bodyPr>
            <a:lstStyle/>
            <a:p>
              <a:r>
                <a:rPr lang="en-DK" dirty="0"/>
                <a:t>Get ready</a:t>
              </a:r>
            </a:p>
          </p:txBody>
        </p:sp>
        <p:cxnSp>
          <p:nvCxnSpPr>
            <p:cNvPr id="16" name="Curved Connector 15">
              <a:extLst>
                <a:ext uri="{FF2B5EF4-FFF2-40B4-BE49-F238E27FC236}">
                  <a16:creationId xmlns:a16="http://schemas.microsoft.com/office/drawing/2014/main" id="{0E35B547-7089-B767-8276-C9C84419D1AF}"/>
                </a:ext>
              </a:extLst>
            </p:cNvPr>
            <p:cNvCxnSpPr>
              <a:cxnSpLocks/>
              <a:stCxn id="5" idx="5"/>
              <a:endCxn id="5" idx="3"/>
            </p:cNvCxnSpPr>
            <p:nvPr/>
          </p:nvCxnSpPr>
          <p:spPr>
            <a:xfrm rot="5400000">
              <a:off x="1115783" y="3633515"/>
              <a:ext cx="12700" cy="1023750"/>
            </a:xfrm>
            <a:prstGeom prst="curvedConnector3">
              <a:avLst>
                <a:gd name="adj1" fmla="val 6040913"/>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90040AA-0C76-08F2-5433-930D9CF1B7C2}"/>
                    </a:ext>
                  </a:extLst>
                </p:cNvPr>
                <p:cNvSpPr txBox="1"/>
                <p:nvPr/>
              </p:nvSpPr>
              <p:spPr>
                <a:xfrm>
                  <a:off x="680480" y="5004062"/>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=0.5</m:t>
                        </m:r>
                      </m:oMath>
                    </m:oMathPara>
                  </a14:m>
                  <a:endParaRPr lang="en-DK" dirty="0"/>
                </a:p>
              </p:txBody>
            </p:sp>
          </mc:Choice>
          <mc:Fallback xmlns="">
            <p:sp>
              <p:nvSpPr>
                <p:cNvPr id="21" name="TextBox 20">
                  <a:extLst>
                    <a:ext uri="{FF2B5EF4-FFF2-40B4-BE49-F238E27FC236}">
                      <a16:creationId xmlns:a16="http://schemas.microsoft.com/office/drawing/2014/main" id="{B90040AA-0C76-08F2-5433-930D9CF1B7C2}"/>
                    </a:ext>
                  </a:extLst>
                </p:cNvPr>
                <p:cNvSpPr txBox="1">
                  <a:spLocks noRot="1" noChangeAspect="1" noMove="1" noResize="1" noEditPoints="1" noAdjustHandles="1" noChangeArrowheads="1" noChangeShapeType="1" noTextEdit="1"/>
                </p:cNvSpPr>
                <p:nvPr/>
              </p:nvSpPr>
              <p:spPr>
                <a:xfrm>
                  <a:off x="680480" y="5004062"/>
                  <a:ext cx="800732" cy="276999"/>
                </a:xfrm>
                <a:prstGeom prst="rect">
                  <a:avLst/>
                </a:prstGeom>
                <a:blipFill>
                  <a:blip r:embed="rId3"/>
                  <a:stretch>
                    <a:fillRect l="-6250" r="-7813" b="-9091"/>
                  </a:stretch>
                </a:blipFill>
              </p:spPr>
              <p:txBody>
                <a:bodyPr/>
                <a:lstStyle/>
                <a:p>
                  <a:r>
                    <a:rPr lang="en-DK">
                      <a:noFill/>
                    </a:rPr>
                    <a:t> </a:t>
                  </a:r>
                </a:p>
              </p:txBody>
            </p:sp>
          </mc:Fallback>
        </mc:AlternateContent>
        <p:cxnSp>
          <p:nvCxnSpPr>
            <p:cNvPr id="22" name="Straight Arrow Connector 21">
              <a:extLst>
                <a:ext uri="{FF2B5EF4-FFF2-40B4-BE49-F238E27FC236}">
                  <a16:creationId xmlns:a16="http://schemas.microsoft.com/office/drawing/2014/main" id="{CEB069AB-0752-E80B-09A7-D209284B5A82}"/>
                </a:ext>
              </a:extLst>
            </p:cNvPr>
            <p:cNvCxnSpPr/>
            <p:nvPr/>
          </p:nvCxnSpPr>
          <p:spPr>
            <a:xfrm>
              <a:off x="4419598" y="3620316"/>
              <a:ext cx="1132115" cy="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001F4788-26A6-92D4-F0ED-581C59E789E8}"/>
                </a:ext>
              </a:extLst>
            </p:cNvPr>
            <p:cNvSpPr/>
            <p:nvPr/>
          </p:nvSpPr>
          <p:spPr>
            <a:xfrm>
              <a:off x="555171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5318FC3-9D71-16B0-6B27-1860C77C9B32}"/>
                    </a:ext>
                  </a:extLst>
                </p:cNvPr>
                <p:cNvSpPr txBox="1"/>
                <p:nvPr/>
              </p:nvSpPr>
              <p:spPr>
                <a:xfrm>
                  <a:off x="4519973" y="3247267"/>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m:t>
                        </m:r>
                      </m:oMath>
                    </m:oMathPara>
                  </a14:m>
                  <a:endParaRPr lang="en-DK" dirty="0"/>
                </a:p>
              </p:txBody>
            </p:sp>
          </mc:Choice>
          <mc:Fallback xmlns="">
            <p:sp>
              <p:nvSpPr>
                <p:cNvPr id="24" name="TextBox 23">
                  <a:extLst>
                    <a:ext uri="{FF2B5EF4-FFF2-40B4-BE49-F238E27FC236}">
                      <a16:creationId xmlns:a16="http://schemas.microsoft.com/office/drawing/2014/main" id="{35318FC3-9D71-16B0-6B27-1860C77C9B32}"/>
                    </a:ext>
                  </a:extLst>
                </p:cNvPr>
                <p:cNvSpPr txBox="1">
                  <a:spLocks noRot="1" noChangeAspect="1" noMove="1" noResize="1" noEditPoints="1" noAdjustHandles="1" noChangeArrowheads="1" noChangeShapeType="1" noTextEdit="1"/>
                </p:cNvSpPr>
                <p:nvPr/>
              </p:nvSpPr>
              <p:spPr>
                <a:xfrm>
                  <a:off x="4519973" y="3247267"/>
                  <a:ext cx="800732" cy="276999"/>
                </a:xfrm>
                <a:prstGeom prst="rect">
                  <a:avLst/>
                </a:prstGeom>
                <a:blipFill>
                  <a:blip r:embed="rId4"/>
                  <a:stretch>
                    <a:fillRect l="-6154" r="-4615" b="-4348"/>
                  </a:stretch>
                </a:blipFill>
              </p:spPr>
              <p:txBody>
                <a:bodyPr/>
                <a:lstStyle/>
                <a:p>
                  <a:r>
                    <a:rPr lang="en-DK">
                      <a:noFill/>
                    </a:rPr>
                    <a:t> </a:t>
                  </a:r>
                </a:p>
              </p:txBody>
            </p:sp>
          </mc:Fallback>
        </mc:AlternateContent>
        <p:sp>
          <p:nvSpPr>
            <p:cNvPr id="25" name="TextBox 24">
              <a:extLst>
                <a:ext uri="{FF2B5EF4-FFF2-40B4-BE49-F238E27FC236}">
                  <a16:creationId xmlns:a16="http://schemas.microsoft.com/office/drawing/2014/main" id="{14B0D8C8-C50F-0B75-4C1D-B60DECAB5D0C}"/>
                </a:ext>
              </a:extLst>
            </p:cNvPr>
            <p:cNvSpPr txBox="1"/>
            <p:nvPr/>
          </p:nvSpPr>
          <p:spPr>
            <a:xfrm>
              <a:off x="5728291" y="3073878"/>
              <a:ext cx="1099458" cy="1200329"/>
            </a:xfrm>
            <a:prstGeom prst="rect">
              <a:avLst/>
            </a:prstGeom>
            <a:noFill/>
          </p:spPr>
          <p:txBody>
            <a:bodyPr wrap="square" rtlCol="0">
              <a:spAutoFit/>
            </a:bodyPr>
            <a:lstStyle/>
            <a:p>
              <a:pPr algn="ctr"/>
              <a:r>
                <a:rPr lang="en-DK" dirty="0"/>
                <a:t>Arrive at train station</a:t>
              </a:r>
            </a:p>
            <a:p>
              <a:pPr algn="ctr"/>
              <a:r>
                <a:rPr lang="en-GB" dirty="0"/>
                <a:t>I</a:t>
              </a:r>
              <a:r>
                <a:rPr lang="en-DK" dirty="0"/>
                <a:t>n time</a:t>
              </a:r>
            </a:p>
          </p:txBody>
        </p:sp>
        <p:sp>
          <p:nvSpPr>
            <p:cNvPr id="26" name="Oval 25">
              <a:extLst>
                <a:ext uri="{FF2B5EF4-FFF2-40B4-BE49-F238E27FC236}">
                  <a16:creationId xmlns:a16="http://schemas.microsoft.com/office/drawing/2014/main" id="{18CDEDE4-8180-3F8C-AD57-127D3BE799AA}"/>
                </a:ext>
              </a:extLst>
            </p:cNvPr>
            <p:cNvSpPr/>
            <p:nvPr/>
          </p:nvSpPr>
          <p:spPr>
            <a:xfrm>
              <a:off x="4196439" y="5068116"/>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7" name="TextBox 26">
              <a:extLst>
                <a:ext uri="{FF2B5EF4-FFF2-40B4-BE49-F238E27FC236}">
                  <a16:creationId xmlns:a16="http://schemas.microsoft.com/office/drawing/2014/main" id="{3FAE77E1-4733-5145-2A73-80EEF80426D9}"/>
                </a:ext>
              </a:extLst>
            </p:cNvPr>
            <p:cNvSpPr txBox="1"/>
            <p:nvPr/>
          </p:nvSpPr>
          <p:spPr>
            <a:xfrm>
              <a:off x="4575797" y="5624067"/>
              <a:ext cx="1216793" cy="369332"/>
            </a:xfrm>
            <a:prstGeom prst="rect">
              <a:avLst/>
            </a:prstGeom>
            <a:noFill/>
          </p:spPr>
          <p:txBody>
            <a:bodyPr wrap="square" rtlCol="0">
              <a:spAutoFit/>
            </a:bodyPr>
            <a:lstStyle/>
            <a:p>
              <a:r>
                <a:rPr lang="en-DK" dirty="0"/>
                <a:t>Panic</a:t>
              </a:r>
            </a:p>
          </p:txBody>
        </p:sp>
        <p:cxnSp>
          <p:nvCxnSpPr>
            <p:cNvPr id="28" name="Straight Arrow Connector 27">
              <a:extLst>
                <a:ext uri="{FF2B5EF4-FFF2-40B4-BE49-F238E27FC236}">
                  <a16:creationId xmlns:a16="http://schemas.microsoft.com/office/drawing/2014/main" id="{86BFCBDB-B979-CE26-EFFE-48D704DDD8FE}"/>
                </a:ext>
              </a:extLst>
            </p:cNvPr>
            <p:cNvCxnSpPr>
              <a:cxnSpLocks/>
              <a:stCxn id="8" idx="4"/>
              <a:endCxn id="26" idx="1"/>
            </p:cNvCxnSpPr>
            <p:nvPr/>
          </p:nvCxnSpPr>
          <p:spPr>
            <a:xfrm>
              <a:off x="3695698" y="4357415"/>
              <a:ext cx="712766" cy="922726"/>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7590503-167C-1D2C-5298-6BB18C852159}"/>
                    </a:ext>
                  </a:extLst>
                </p:cNvPr>
                <p:cNvSpPr txBox="1"/>
                <p:nvPr/>
              </p:nvSpPr>
              <p:spPr>
                <a:xfrm>
                  <a:off x="3159261" y="4780540"/>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=0.1</m:t>
                        </m:r>
                      </m:oMath>
                    </m:oMathPara>
                  </a14:m>
                  <a:endParaRPr lang="en-DK" dirty="0"/>
                </a:p>
              </p:txBody>
            </p:sp>
          </mc:Choice>
          <mc:Fallback xmlns="">
            <p:sp>
              <p:nvSpPr>
                <p:cNvPr id="31" name="TextBox 30">
                  <a:extLst>
                    <a:ext uri="{FF2B5EF4-FFF2-40B4-BE49-F238E27FC236}">
                      <a16:creationId xmlns:a16="http://schemas.microsoft.com/office/drawing/2014/main" id="{97590503-167C-1D2C-5298-6BB18C852159}"/>
                    </a:ext>
                  </a:extLst>
                </p:cNvPr>
                <p:cNvSpPr txBox="1">
                  <a:spLocks noRot="1" noChangeAspect="1" noMove="1" noResize="1" noEditPoints="1" noAdjustHandles="1" noChangeArrowheads="1" noChangeShapeType="1" noTextEdit="1"/>
                </p:cNvSpPr>
                <p:nvPr/>
              </p:nvSpPr>
              <p:spPr>
                <a:xfrm>
                  <a:off x="3159261" y="4780540"/>
                  <a:ext cx="800732" cy="276999"/>
                </a:xfrm>
                <a:prstGeom prst="rect">
                  <a:avLst/>
                </a:prstGeom>
                <a:blipFill>
                  <a:blip r:embed="rId5"/>
                  <a:stretch>
                    <a:fillRect l="-6250" r="-6250" b="-4348"/>
                  </a:stretch>
                </a:blipFill>
              </p:spPr>
              <p:txBody>
                <a:bodyPr/>
                <a:lstStyle/>
                <a:p>
                  <a:r>
                    <a:rPr lang="en-DK">
                      <a:noFill/>
                    </a:rPr>
                    <a:t> </a:t>
                  </a:r>
                </a:p>
              </p:txBody>
            </p:sp>
          </mc:Fallback>
        </mc:AlternateContent>
        <p:cxnSp>
          <p:nvCxnSpPr>
            <p:cNvPr id="32" name="Straight Arrow Connector 31">
              <a:extLst>
                <a:ext uri="{FF2B5EF4-FFF2-40B4-BE49-F238E27FC236}">
                  <a16:creationId xmlns:a16="http://schemas.microsoft.com/office/drawing/2014/main" id="{D7E70978-BF6F-4129-3D66-1C51F18D392C}"/>
                </a:ext>
              </a:extLst>
            </p:cNvPr>
            <p:cNvCxnSpPr>
              <a:cxnSpLocks/>
            </p:cNvCxnSpPr>
            <p:nvPr/>
          </p:nvCxnSpPr>
          <p:spPr>
            <a:xfrm>
              <a:off x="6824139" y="4151740"/>
              <a:ext cx="847884" cy="667038"/>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21BF42F-826B-CE63-F530-A68E6D0F6197}"/>
                </a:ext>
              </a:extLst>
            </p:cNvPr>
            <p:cNvSpPr/>
            <p:nvPr/>
          </p:nvSpPr>
          <p:spPr>
            <a:xfrm>
              <a:off x="7635566" y="4280162"/>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4" name="TextBox 33">
              <a:extLst>
                <a:ext uri="{FF2B5EF4-FFF2-40B4-BE49-F238E27FC236}">
                  <a16:creationId xmlns:a16="http://schemas.microsoft.com/office/drawing/2014/main" id="{083F9E55-DAEE-C338-11CA-D834CBCC90E9}"/>
                </a:ext>
              </a:extLst>
            </p:cNvPr>
            <p:cNvSpPr txBox="1"/>
            <p:nvPr/>
          </p:nvSpPr>
          <p:spPr>
            <a:xfrm>
              <a:off x="7809737" y="4674428"/>
              <a:ext cx="1099458" cy="646331"/>
            </a:xfrm>
            <a:prstGeom prst="rect">
              <a:avLst/>
            </a:prstGeom>
            <a:noFill/>
          </p:spPr>
          <p:txBody>
            <a:bodyPr wrap="square" rtlCol="0">
              <a:spAutoFit/>
            </a:bodyPr>
            <a:lstStyle/>
            <a:p>
              <a:pPr algn="ctr"/>
              <a:r>
                <a:rPr lang="en-DK" dirty="0"/>
                <a:t>Train delayed</a:t>
              </a:r>
            </a:p>
          </p:txBody>
        </p:sp>
        <p:sp>
          <p:nvSpPr>
            <p:cNvPr id="38" name="Oval 37">
              <a:extLst>
                <a:ext uri="{FF2B5EF4-FFF2-40B4-BE49-F238E27FC236}">
                  <a16:creationId xmlns:a16="http://schemas.microsoft.com/office/drawing/2014/main" id="{78337C8F-3AAC-6671-524F-4F17B4F706A0}"/>
                </a:ext>
              </a:extLst>
            </p:cNvPr>
            <p:cNvSpPr/>
            <p:nvPr/>
          </p:nvSpPr>
          <p:spPr>
            <a:xfrm>
              <a:off x="7672023" y="2527516"/>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9" name="TextBox 38">
              <a:extLst>
                <a:ext uri="{FF2B5EF4-FFF2-40B4-BE49-F238E27FC236}">
                  <a16:creationId xmlns:a16="http://schemas.microsoft.com/office/drawing/2014/main" id="{7B95B4E7-CADB-AFE5-68FD-38EA4621E163}"/>
                </a:ext>
              </a:extLst>
            </p:cNvPr>
            <p:cNvSpPr txBox="1"/>
            <p:nvPr/>
          </p:nvSpPr>
          <p:spPr>
            <a:xfrm>
              <a:off x="7846194" y="2921782"/>
              <a:ext cx="1099458" cy="646331"/>
            </a:xfrm>
            <a:prstGeom prst="rect">
              <a:avLst/>
            </a:prstGeom>
            <a:noFill/>
          </p:spPr>
          <p:txBody>
            <a:bodyPr wrap="square" rtlCol="0">
              <a:spAutoFit/>
            </a:bodyPr>
            <a:lstStyle/>
            <a:p>
              <a:pPr algn="ctr"/>
              <a:r>
                <a:rPr lang="en-DK" dirty="0"/>
                <a:t>Train on time</a:t>
              </a:r>
            </a:p>
          </p:txBody>
        </p:sp>
        <p:cxnSp>
          <p:nvCxnSpPr>
            <p:cNvPr id="40" name="Straight Arrow Connector 39">
              <a:extLst>
                <a:ext uri="{FF2B5EF4-FFF2-40B4-BE49-F238E27FC236}">
                  <a16:creationId xmlns:a16="http://schemas.microsoft.com/office/drawing/2014/main" id="{143890BB-A414-7C9E-6118-37FA1D485BBD}"/>
                </a:ext>
              </a:extLst>
            </p:cNvPr>
            <p:cNvCxnSpPr>
              <a:cxnSpLocks/>
              <a:endCxn id="38" idx="2"/>
            </p:cNvCxnSpPr>
            <p:nvPr/>
          </p:nvCxnSpPr>
          <p:spPr>
            <a:xfrm flipV="1">
              <a:off x="6999513" y="3251416"/>
              <a:ext cx="672510" cy="221539"/>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280F126-B3A2-38C7-2281-21B6BDA73CA2}"/>
                    </a:ext>
                  </a:extLst>
                </p:cNvPr>
                <p:cNvSpPr txBox="1"/>
                <p:nvPr/>
              </p:nvSpPr>
              <p:spPr>
                <a:xfrm>
                  <a:off x="6780595" y="2782115"/>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=0.75</m:t>
                        </m:r>
                      </m:oMath>
                    </m:oMathPara>
                  </a14:m>
                  <a:endParaRPr lang="en-DK" dirty="0"/>
                </a:p>
              </p:txBody>
            </p:sp>
          </mc:Choice>
          <mc:Fallback xmlns="">
            <p:sp>
              <p:nvSpPr>
                <p:cNvPr id="43" name="TextBox 42">
                  <a:extLst>
                    <a:ext uri="{FF2B5EF4-FFF2-40B4-BE49-F238E27FC236}">
                      <a16:creationId xmlns:a16="http://schemas.microsoft.com/office/drawing/2014/main" id="{6280F126-B3A2-38C7-2281-21B6BDA73CA2}"/>
                    </a:ext>
                  </a:extLst>
                </p:cNvPr>
                <p:cNvSpPr txBox="1">
                  <a:spLocks noRot="1" noChangeAspect="1" noMove="1" noResize="1" noEditPoints="1" noAdjustHandles="1" noChangeArrowheads="1" noChangeShapeType="1" noTextEdit="1"/>
                </p:cNvSpPr>
                <p:nvPr/>
              </p:nvSpPr>
              <p:spPr>
                <a:xfrm>
                  <a:off x="6780595" y="2782115"/>
                  <a:ext cx="928972" cy="276999"/>
                </a:xfrm>
                <a:prstGeom prst="rect">
                  <a:avLst/>
                </a:prstGeom>
                <a:blipFill>
                  <a:blip r:embed="rId6"/>
                  <a:stretch>
                    <a:fillRect l="-5333" r="-5333" b="-8696"/>
                  </a:stretch>
                </a:blipFill>
              </p:spPr>
              <p:txBody>
                <a:bodyPr/>
                <a:lstStyle/>
                <a:p>
                  <a:r>
                    <a:rPr lang="en-DK">
                      <a:noFill/>
                    </a:rPr>
                    <a:t> </a:t>
                  </a:r>
                </a:p>
              </p:txBody>
            </p:sp>
          </mc:Fallback>
        </mc:AlternateContent>
        <p:cxnSp>
          <p:nvCxnSpPr>
            <p:cNvPr id="45" name="Straight Arrow Connector 44">
              <a:extLst>
                <a:ext uri="{FF2B5EF4-FFF2-40B4-BE49-F238E27FC236}">
                  <a16:creationId xmlns:a16="http://schemas.microsoft.com/office/drawing/2014/main" id="{0F824C2B-F779-D8EB-B41D-C9D6EFF41625}"/>
                </a:ext>
              </a:extLst>
            </p:cNvPr>
            <p:cNvCxnSpPr>
              <a:cxnSpLocks/>
              <a:stCxn id="33" idx="2"/>
            </p:cNvCxnSpPr>
            <p:nvPr/>
          </p:nvCxnSpPr>
          <p:spPr>
            <a:xfrm flipH="1">
              <a:off x="5638042" y="5004062"/>
              <a:ext cx="1997524" cy="616486"/>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3FF1DED-71C7-25CF-5886-4E9A301B16B3}"/>
                    </a:ext>
                  </a:extLst>
                </p:cNvPr>
                <p:cNvSpPr txBox="1"/>
                <p:nvPr/>
              </p:nvSpPr>
              <p:spPr>
                <a:xfrm>
                  <a:off x="6063657" y="4929616"/>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=0.75</m:t>
                        </m:r>
                      </m:oMath>
                    </m:oMathPara>
                  </a14:m>
                  <a:endParaRPr lang="en-DK" dirty="0"/>
                </a:p>
              </p:txBody>
            </p:sp>
          </mc:Choice>
          <mc:Fallback xmlns="">
            <p:sp>
              <p:nvSpPr>
                <p:cNvPr id="48" name="TextBox 47">
                  <a:extLst>
                    <a:ext uri="{FF2B5EF4-FFF2-40B4-BE49-F238E27FC236}">
                      <a16:creationId xmlns:a16="http://schemas.microsoft.com/office/drawing/2014/main" id="{A3FF1DED-71C7-25CF-5886-4E9A301B16B3}"/>
                    </a:ext>
                  </a:extLst>
                </p:cNvPr>
                <p:cNvSpPr txBox="1">
                  <a:spLocks noRot="1" noChangeAspect="1" noMove="1" noResize="1" noEditPoints="1" noAdjustHandles="1" noChangeArrowheads="1" noChangeShapeType="1" noTextEdit="1"/>
                </p:cNvSpPr>
                <p:nvPr/>
              </p:nvSpPr>
              <p:spPr>
                <a:xfrm>
                  <a:off x="6063657" y="4929616"/>
                  <a:ext cx="928972" cy="276999"/>
                </a:xfrm>
                <a:prstGeom prst="rect">
                  <a:avLst/>
                </a:prstGeom>
                <a:blipFill>
                  <a:blip r:embed="rId7"/>
                  <a:stretch>
                    <a:fillRect l="-5405" r="-6757" b="-9091"/>
                  </a:stretch>
                </a:blipFill>
              </p:spPr>
              <p:txBody>
                <a:bodyPr/>
                <a:lstStyle/>
                <a:p>
                  <a:r>
                    <a:rPr lang="en-DK">
                      <a:noFill/>
                    </a:rPr>
                    <a:t> </a:t>
                  </a:r>
                </a:p>
              </p:txBody>
            </p:sp>
          </mc:Fallback>
        </mc:AlternateContent>
        <p:sp>
          <p:nvSpPr>
            <p:cNvPr id="49" name="Oval 48">
              <a:extLst>
                <a:ext uri="{FF2B5EF4-FFF2-40B4-BE49-F238E27FC236}">
                  <a16:creationId xmlns:a16="http://schemas.microsoft.com/office/drawing/2014/main" id="{F9ECBA07-2ED1-2E12-C6F9-FEA516D38B05}"/>
                </a:ext>
              </a:extLst>
            </p:cNvPr>
            <p:cNvSpPr/>
            <p:nvPr/>
          </p:nvSpPr>
          <p:spPr>
            <a:xfrm>
              <a:off x="9890488" y="3037458"/>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50" name="Straight Arrow Connector 49">
              <a:extLst>
                <a:ext uri="{FF2B5EF4-FFF2-40B4-BE49-F238E27FC236}">
                  <a16:creationId xmlns:a16="http://schemas.microsoft.com/office/drawing/2014/main" id="{403923FC-3EB6-2DDF-C362-0D915EF45697}"/>
                </a:ext>
              </a:extLst>
            </p:cNvPr>
            <p:cNvCxnSpPr>
              <a:cxnSpLocks/>
              <a:stCxn id="38" idx="6"/>
            </p:cNvCxnSpPr>
            <p:nvPr/>
          </p:nvCxnSpPr>
          <p:spPr>
            <a:xfrm>
              <a:off x="9119823" y="3251416"/>
              <a:ext cx="847884" cy="221539"/>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4D85901A-1E83-77D8-0666-2D3E27D6E4AC}"/>
                </a:ext>
              </a:extLst>
            </p:cNvPr>
            <p:cNvSpPr txBox="1"/>
            <p:nvPr/>
          </p:nvSpPr>
          <p:spPr>
            <a:xfrm>
              <a:off x="10064659" y="3329528"/>
              <a:ext cx="1099458" cy="923330"/>
            </a:xfrm>
            <a:prstGeom prst="rect">
              <a:avLst/>
            </a:prstGeom>
            <a:noFill/>
          </p:spPr>
          <p:txBody>
            <a:bodyPr wrap="square" rtlCol="0">
              <a:spAutoFit/>
            </a:bodyPr>
            <a:lstStyle/>
            <a:p>
              <a:pPr algn="ctr"/>
              <a:r>
                <a:rPr lang="en-DK" dirty="0"/>
                <a:t>Arrive at airport</a:t>
              </a:r>
            </a:p>
            <a:p>
              <a:pPr algn="ctr"/>
              <a:r>
                <a:rPr lang="en-GB" dirty="0"/>
                <a:t>o</a:t>
              </a:r>
              <a:r>
                <a:rPr lang="en-DK" dirty="0"/>
                <a:t>n time</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61F9841-2200-B93E-B90B-49995309C989}"/>
                    </a:ext>
                  </a:extLst>
                </p:cNvPr>
                <p:cNvSpPr txBox="1"/>
                <p:nvPr/>
              </p:nvSpPr>
              <p:spPr>
                <a:xfrm>
                  <a:off x="9188746" y="2906494"/>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=0.90</m:t>
                        </m:r>
                      </m:oMath>
                    </m:oMathPara>
                  </a14:m>
                  <a:endParaRPr lang="en-DK" dirty="0"/>
                </a:p>
              </p:txBody>
            </p:sp>
          </mc:Choice>
          <mc:Fallback xmlns="">
            <p:sp>
              <p:nvSpPr>
                <p:cNvPr id="56" name="TextBox 55">
                  <a:extLst>
                    <a:ext uri="{FF2B5EF4-FFF2-40B4-BE49-F238E27FC236}">
                      <a16:creationId xmlns:a16="http://schemas.microsoft.com/office/drawing/2014/main" id="{161F9841-2200-B93E-B90B-49995309C989}"/>
                    </a:ext>
                  </a:extLst>
                </p:cNvPr>
                <p:cNvSpPr txBox="1">
                  <a:spLocks noRot="1" noChangeAspect="1" noMove="1" noResize="1" noEditPoints="1" noAdjustHandles="1" noChangeArrowheads="1" noChangeShapeType="1" noTextEdit="1"/>
                </p:cNvSpPr>
                <p:nvPr/>
              </p:nvSpPr>
              <p:spPr>
                <a:xfrm>
                  <a:off x="9188746" y="2906494"/>
                  <a:ext cx="928972" cy="276999"/>
                </a:xfrm>
                <a:prstGeom prst="rect">
                  <a:avLst/>
                </a:prstGeom>
                <a:blipFill>
                  <a:blip r:embed="rId8"/>
                  <a:stretch>
                    <a:fillRect l="-5405" r="-5405" b="-8696"/>
                  </a:stretch>
                </a:blipFill>
              </p:spPr>
              <p:txBody>
                <a:bodyPr/>
                <a:lstStyle/>
                <a:p>
                  <a:r>
                    <a:rPr lang="en-DK">
                      <a:noFill/>
                    </a:rPr>
                    <a:t> </a:t>
                  </a:r>
                </a:p>
              </p:txBody>
            </p:sp>
          </mc:Fallback>
        </mc:AlternateContent>
        <p:cxnSp>
          <p:nvCxnSpPr>
            <p:cNvPr id="57" name="Curved Connector 56">
              <a:extLst>
                <a:ext uri="{FF2B5EF4-FFF2-40B4-BE49-F238E27FC236}">
                  <a16:creationId xmlns:a16="http://schemas.microsoft.com/office/drawing/2014/main" id="{97EA7E8C-D2BB-5788-0A4B-F18DD033ADEC}"/>
                </a:ext>
              </a:extLst>
            </p:cNvPr>
            <p:cNvCxnSpPr>
              <a:cxnSpLocks/>
              <a:stCxn id="26" idx="4"/>
              <a:endCxn id="26" idx="2"/>
            </p:cNvCxnSpPr>
            <p:nvPr/>
          </p:nvCxnSpPr>
          <p:spPr>
            <a:xfrm rot="5400000" flipH="1">
              <a:off x="4196439" y="5792016"/>
              <a:ext cx="723900" cy="723900"/>
            </a:xfrm>
            <a:prstGeom prst="curvedConnector4">
              <a:avLst>
                <a:gd name="adj1" fmla="val -31579"/>
                <a:gd name="adj2" fmla="val 131579"/>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3436970-FE1B-B45D-D6D2-B67DE760C21C}"/>
                    </a:ext>
                  </a:extLst>
                </p:cNvPr>
                <p:cNvSpPr txBox="1"/>
                <p:nvPr/>
              </p:nvSpPr>
              <p:spPr>
                <a:xfrm>
                  <a:off x="2976289" y="6147584"/>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=0.8</m:t>
                        </m:r>
                      </m:oMath>
                    </m:oMathPara>
                  </a14:m>
                  <a:endParaRPr lang="en-DK" dirty="0"/>
                </a:p>
              </p:txBody>
            </p:sp>
          </mc:Choice>
          <mc:Fallback xmlns="">
            <p:sp>
              <p:nvSpPr>
                <p:cNvPr id="61" name="TextBox 60">
                  <a:extLst>
                    <a:ext uri="{FF2B5EF4-FFF2-40B4-BE49-F238E27FC236}">
                      <a16:creationId xmlns:a16="http://schemas.microsoft.com/office/drawing/2014/main" id="{33436970-FE1B-B45D-D6D2-B67DE760C21C}"/>
                    </a:ext>
                  </a:extLst>
                </p:cNvPr>
                <p:cNvSpPr txBox="1">
                  <a:spLocks noRot="1" noChangeAspect="1" noMove="1" noResize="1" noEditPoints="1" noAdjustHandles="1" noChangeArrowheads="1" noChangeShapeType="1" noTextEdit="1"/>
                </p:cNvSpPr>
                <p:nvPr/>
              </p:nvSpPr>
              <p:spPr>
                <a:xfrm>
                  <a:off x="2976289" y="6147584"/>
                  <a:ext cx="800732" cy="276999"/>
                </a:xfrm>
                <a:prstGeom prst="rect">
                  <a:avLst/>
                </a:prstGeom>
                <a:blipFill>
                  <a:blip r:embed="rId9"/>
                  <a:stretch>
                    <a:fillRect l="-6250" r="-6250" b="-8696"/>
                  </a:stretch>
                </a:blipFill>
              </p:spPr>
              <p:txBody>
                <a:bodyPr/>
                <a:lstStyle/>
                <a:p>
                  <a:r>
                    <a:rPr lang="en-DK">
                      <a:noFill/>
                    </a:rPr>
                    <a:t> </a:t>
                  </a:r>
                </a:p>
              </p:txBody>
            </p:sp>
          </mc:Fallback>
        </mc:AlternateContent>
        <p:cxnSp>
          <p:nvCxnSpPr>
            <p:cNvPr id="62" name="Straight Arrow Connector 61">
              <a:extLst>
                <a:ext uri="{FF2B5EF4-FFF2-40B4-BE49-F238E27FC236}">
                  <a16:creationId xmlns:a16="http://schemas.microsoft.com/office/drawing/2014/main" id="{E72F6024-1A44-5496-F609-0D81F027A359}"/>
                </a:ext>
              </a:extLst>
            </p:cNvPr>
            <p:cNvCxnSpPr>
              <a:cxnSpLocks/>
              <a:endCxn id="49" idx="3"/>
            </p:cNvCxnSpPr>
            <p:nvPr/>
          </p:nvCxnSpPr>
          <p:spPr>
            <a:xfrm flipV="1">
              <a:off x="9046909" y="4273233"/>
              <a:ext cx="1055604" cy="516871"/>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0CA5CD3-B83A-0880-8C22-A6921DE795F0}"/>
                    </a:ext>
                  </a:extLst>
                </p:cNvPr>
                <p:cNvSpPr txBox="1"/>
                <p:nvPr/>
              </p:nvSpPr>
              <p:spPr>
                <a:xfrm>
                  <a:off x="9244179" y="4671979"/>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=0.25</m:t>
                        </m:r>
                      </m:oMath>
                    </m:oMathPara>
                  </a14:m>
                  <a:endParaRPr lang="en-DK" dirty="0"/>
                </a:p>
              </p:txBody>
            </p:sp>
          </mc:Choice>
          <mc:Fallback xmlns="">
            <p:sp>
              <p:nvSpPr>
                <p:cNvPr id="66" name="TextBox 65">
                  <a:extLst>
                    <a:ext uri="{FF2B5EF4-FFF2-40B4-BE49-F238E27FC236}">
                      <a16:creationId xmlns:a16="http://schemas.microsoft.com/office/drawing/2014/main" id="{F0CA5CD3-B83A-0880-8C22-A6921DE795F0}"/>
                    </a:ext>
                  </a:extLst>
                </p:cNvPr>
                <p:cNvSpPr txBox="1">
                  <a:spLocks noRot="1" noChangeAspect="1" noMove="1" noResize="1" noEditPoints="1" noAdjustHandles="1" noChangeArrowheads="1" noChangeShapeType="1" noTextEdit="1"/>
                </p:cNvSpPr>
                <p:nvPr/>
              </p:nvSpPr>
              <p:spPr>
                <a:xfrm>
                  <a:off x="9244179" y="4671979"/>
                  <a:ext cx="928972" cy="276999"/>
                </a:xfrm>
                <a:prstGeom prst="rect">
                  <a:avLst/>
                </a:prstGeom>
                <a:blipFill>
                  <a:blip r:embed="rId10"/>
                  <a:stretch>
                    <a:fillRect l="-5333" r="-5333" b="-8696"/>
                  </a:stretch>
                </a:blipFill>
              </p:spPr>
              <p:txBody>
                <a:bodyPr/>
                <a:lstStyle/>
                <a:p>
                  <a:r>
                    <a:rPr lang="en-DK">
                      <a:noFill/>
                    </a:rPr>
                    <a:t> </a:t>
                  </a:r>
                </a:p>
              </p:txBody>
            </p:sp>
          </mc:Fallback>
        </mc:AlternateContent>
        <p:cxnSp>
          <p:nvCxnSpPr>
            <p:cNvPr id="67" name="Curved Connector 66">
              <a:extLst>
                <a:ext uri="{FF2B5EF4-FFF2-40B4-BE49-F238E27FC236}">
                  <a16:creationId xmlns:a16="http://schemas.microsoft.com/office/drawing/2014/main" id="{D295208A-7F96-FA6E-F71D-16E45D3BB21D}"/>
                </a:ext>
              </a:extLst>
            </p:cNvPr>
            <p:cNvCxnSpPr>
              <a:cxnSpLocks/>
              <a:stCxn id="26" idx="5"/>
              <a:endCxn id="49" idx="4"/>
            </p:cNvCxnSpPr>
            <p:nvPr/>
          </p:nvCxnSpPr>
          <p:spPr>
            <a:xfrm rot="5400000" flipH="1" flipV="1">
              <a:off x="7113984" y="2803488"/>
              <a:ext cx="1818633" cy="5182174"/>
            </a:xfrm>
            <a:prstGeom prst="curvedConnector3">
              <a:avLst>
                <a:gd name="adj1" fmla="val 9292"/>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E88FEDD-96B3-D1C5-BBC0-02F7001B516C}"/>
                    </a:ext>
                  </a:extLst>
                </p:cNvPr>
                <p:cNvSpPr txBox="1"/>
                <p:nvPr/>
              </p:nvSpPr>
              <p:spPr>
                <a:xfrm>
                  <a:off x="7846194" y="6287146"/>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m:t>
                        </m:r>
                      </m:oMath>
                    </m:oMathPara>
                  </a14:m>
                  <a:endParaRPr lang="en-DK" dirty="0"/>
                </a:p>
              </p:txBody>
            </p:sp>
          </mc:Choice>
          <mc:Fallback xmlns="">
            <p:sp>
              <p:nvSpPr>
                <p:cNvPr id="71" name="TextBox 70">
                  <a:extLst>
                    <a:ext uri="{FF2B5EF4-FFF2-40B4-BE49-F238E27FC236}">
                      <a16:creationId xmlns:a16="http://schemas.microsoft.com/office/drawing/2014/main" id="{CE88FEDD-96B3-D1C5-BBC0-02F7001B516C}"/>
                    </a:ext>
                  </a:extLst>
                </p:cNvPr>
                <p:cNvSpPr txBox="1">
                  <a:spLocks noRot="1" noChangeAspect="1" noMove="1" noResize="1" noEditPoints="1" noAdjustHandles="1" noChangeArrowheads="1" noChangeShapeType="1" noTextEdit="1"/>
                </p:cNvSpPr>
                <p:nvPr/>
              </p:nvSpPr>
              <p:spPr>
                <a:xfrm>
                  <a:off x="7846194" y="6287146"/>
                  <a:ext cx="800732" cy="276999"/>
                </a:xfrm>
                <a:prstGeom prst="rect">
                  <a:avLst/>
                </a:prstGeom>
                <a:blipFill>
                  <a:blip r:embed="rId11"/>
                  <a:stretch>
                    <a:fillRect l="-6250" r="-6250" b="-8696"/>
                  </a:stretch>
                </a:blipFill>
              </p:spPr>
              <p:txBody>
                <a:bodyPr/>
                <a:lstStyle/>
                <a:p>
                  <a:r>
                    <a:rPr lang="en-DK">
                      <a:noFill/>
                    </a:rPr>
                    <a:t> </a:t>
                  </a:r>
                </a:p>
              </p:txBody>
            </p:sp>
          </mc:Fallback>
        </mc:AlternateContent>
        <p:sp>
          <p:nvSpPr>
            <p:cNvPr id="72" name="Oval 71">
              <a:extLst>
                <a:ext uri="{FF2B5EF4-FFF2-40B4-BE49-F238E27FC236}">
                  <a16:creationId xmlns:a16="http://schemas.microsoft.com/office/drawing/2014/main" id="{8A3AC4BE-A9FF-8801-CF3B-84612B20ED48}"/>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3" name="TextBox 72">
              <a:extLst>
                <a:ext uri="{FF2B5EF4-FFF2-40B4-BE49-F238E27FC236}">
                  <a16:creationId xmlns:a16="http://schemas.microsoft.com/office/drawing/2014/main" id="{6B575EFC-0A63-8564-2FFC-C52915AB8085}"/>
                </a:ext>
              </a:extLst>
            </p:cNvPr>
            <p:cNvSpPr txBox="1"/>
            <p:nvPr/>
          </p:nvSpPr>
          <p:spPr>
            <a:xfrm>
              <a:off x="693771" y="1638409"/>
              <a:ext cx="822251" cy="646331"/>
            </a:xfrm>
            <a:prstGeom prst="rect">
              <a:avLst/>
            </a:prstGeom>
            <a:noFill/>
          </p:spPr>
          <p:txBody>
            <a:bodyPr wrap="square" rtlCol="0">
              <a:spAutoFit/>
            </a:bodyPr>
            <a:lstStyle/>
            <a:p>
              <a:r>
                <a:rPr lang="en-DK" dirty="0"/>
                <a:t>Alarm rings</a:t>
              </a:r>
            </a:p>
          </p:txBody>
        </p:sp>
        <p:cxnSp>
          <p:nvCxnSpPr>
            <p:cNvPr id="74" name="Straight Arrow Connector 73">
              <a:extLst>
                <a:ext uri="{FF2B5EF4-FFF2-40B4-BE49-F238E27FC236}">
                  <a16:creationId xmlns:a16="http://schemas.microsoft.com/office/drawing/2014/main" id="{B94F386D-A60B-69F9-CE2A-8259085DF6B0}"/>
                </a:ext>
              </a:extLst>
            </p:cNvPr>
            <p:cNvCxnSpPr>
              <a:cxnSpLocks/>
              <a:endCxn id="8" idx="1"/>
            </p:cNvCxnSpPr>
            <p:nvPr/>
          </p:nvCxnSpPr>
          <p:spPr>
            <a:xfrm>
              <a:off x="1769924" y="2200068"/>
              <a:ext cx="1413899" cy="921572"/>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D682CD2-82DD-D2F4-7C67-F34255FF9DF8}"/>
                    </a:ext>
                  </a:extLst>
                </p:cNvPr>
                <p:cNvSpPr txBox="1"/>
                <p:nvPr/>
              </p:nvSpPr>
              <p:spPr>
                <a:xfrm>
                  <a:off x="2367006" y="2212031"/>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=0.1</m:t>
                        </m:r>
                      </m:oMath>
                    </m:oMathPara>
                  </a14:m>
                  <a:endParaRPr lang="en-DK" dirty="0"/>
                </a:p>
              </p:txBody>
            </p:sp>
          </mc:Choice>
          <mc:Fallback xmlns="">
            <p:sp>
              <p:nvSpPr>
                <p:cNvPr id="76" name="TextBox 75">
                  <a:extLst>
                    <a:ext uri="{FF2B5EF4-FFF2-40B4-BE49-F238E27FC236}">
                      <a16:creationId xmlns:a16="http://schemas.microsoft.com/office/drawing/2014/main" id="{6D682CD2-82DD-D2F4-7C67-F34255FF9DF8}"/>
                    </a:ext>
                  </a:extLst>
                </p:cNvPr>
                <p:cNvSpPr txBox="1">
                  <a:spLocks noRot="1" noChangeAspect="1" noMove="1" noResize="1" noEditPoints="1" noAdjustHandles="1" noChangeArrowheads="1" noChangeShapeType="1" noTextEdit="1"/>
                </p:cNvSpPr>
                <p:nvPr/>
              </p:nvSpPr>
              <p:spPr>
                <a:xfrm>
                  <a:off x="2367006" y="2212031"/>
                  <a:ext cx="800732" cy="276999"/>
                </a:xfrm>
                <a:prstGeom prst="rect">
                  <a:avLst/>
                </a:prstGeom>
                <a:blipFill>
                  <a:blip r:embed="rId12"/>
                  <a:stretch>
                    <a:fillRect l="-6250" r="-6250" b="-9091"/>
                  </a:stretch>
                </a:blipFill>
              </p:spPr>
              <p:txBody>
                <a:bodyPr/>
                <a:lstStyle/>
                <a:p>
                  <a:r>
                    <a:rPr lang="en-DK">
                      <a:noFill/>
                    </a:rPr>
                    <a:t> </a:t>
                  </a:r>
                </a:p>
              </p:txBody>
            </p:sp>
          </mc:Fallback>
        </mc:AlternateContent>
        <p:cxnSp>
          <p:nvCxnSpPr>
            <p:cNvPr id="77" name="Straight Arrow Connector 76">
              <a:extLst>
                <a:ext uri="{FF2B5EF4-FFF2-40B4-BE49-F238E27FC236}">
                  <a16:creationId xmlns:a16="http://schemas.microsoft.com/office/drawing/2014/main" id="{77CEA5AD-64AB-0C40-EE4B-3E005333C7D4}"/>
                </a:ext>
              </a:extLst>
            </p:cNvPr>
            <p:cNvCxnSpPr>
              <a:cxnSpLocks/>
              <a:stCxn id="72" idx="4"/>
              <a:endCxn id="5" idx="0"/>
            </p:cNvCxnSpPr>
            <p:nvPr/>
          </p:nvCxnSpPr>
          <p:spPr>
            <a:xfrm>
              <a:off x="1080846" y="2703940"/>
              <a:ext cx="34937" cy="205675"/>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45A2599-B91C-BF32-FDDD-0E22974042AD}"/>
                    </a:ext>
                  </a:extLst>
                </p:cNvPr>
                <p:cNvSpPr txBox="1"/>
                <p:nvPr/>
              </p:nvSpPr>
              <p:spPr>
                <a:xfrm>
                  <a:off x="80823" y="2681543"/>
                  <a:ext cx="800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m:t>
                        </m:r>
                      </m:oMath>
                    </m:oMathPara>
                  </a14:m>
                  <a:endParaRPr lang="en-DK" dirty="0"/>
                </a:p>
              </p:txBody>
            </p:sp>
          </mc:Choice>
          <mc:Fallback xmlns="">
            <p:sp>
              <p:nvSpPr>
                <p:cNvPr id="80" name="TextBox 79">
                  <a:extLst>
                    <a:ext uri="{FF2B5EF4-FFF2-40B4-BE49-F238E27FC236}">
                      <a16:creationId xmlns:a16="http://schemas.microsoft.com/office/drawing/2014/main" id="{A45A2599-B91C-BF32-FDDD-0E22974042AD}"/>
                    </a:ext>
                  </a:extLst>
                </p:cNvPr>
                <p:cNvSpPr txBox="1">
                  <a:spLocks noRot="1" noChangeAspect="1" noMove="1" noResize="1" noEditPoints="1" noAdjustHandles="1" noChangeArrowheads="1" noChangeShapeType="1" noTextEdit="1"/>
                </p:cNvSpPr>
                <p:nvPr/>
              </p:nvSpPr>
              <p:spPr>
                <a:xfrm>
                  <a:off x="80823" y="2681543"/>
                  <a:ext cx="800732" cy="276999"/>
                </a:xfrm>
                <a:prstGeom prst="rect">
                  <a:avLst/>
                </a:prstGeom>
                <a:blipFill>
                  <a:blip r:embed="rId13"/>
                  <a:stretch>
                    <a:fillRect l="-6250" r="-6250" b="-9091"/>
                  </a:stretch>
                </a:blipFill>
              </p:spPr>
              <p:txBody>
                <a:bodyPr/>
                <a:lstStyle/>
                <a:p>
                  <a:r>
                    <a:rPr lang="en-DK">
                      <a:noFill/>
                    </a:rPr>
                    <a:t> </a:t>
                  </a:r>
                </a:p>
              </p:txBody>
            </p:sp>
          </mc:Fallback>
        </mc:AlternateContent>
        <p:cxnSp>
          <p:nvCxnSpPr>
            <p:cNvPr id="81" name="Straight Arrow Connector 80">
              <a:extLst>
                <a:ext uri="{FF2B5EF4-FFF2-40B4-BE49-F238E27FC236}">
                  <a16:creationId xmlns:a16="http://schemas.microsoft.com/office/drawing/2014/main" id="{0B4E8D11-0B80-0BA9-2C3E-FA97599C8D91}"/>
                </a:ext>
              </a:extLst>
            </p:cNvPr>
            <p:cNvCxnSpPr>
              <a:cxnSpLocks/>
              <a:stCxn id="38" idx="3"/>
              <a:endCxn id="26" idx="7"/>
            </p:cNvCxnSpPr>
            <p:nvPr/>
          </p:nvCxnSpPr>
          <p:spPr>
            <a:xfrm flipH="1">
              <a:off x="5432214" y="3763291"/>
              <a:ext cx="2451834" cy="151685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38B642F-0977-4C27-D570-1B2DFFCF5165}"/>
                    </a:ext>
                  </a:extLst>
                </p:cNvPr>
                <p:cNvSpPr txBox="1"/>
                <p:nvPr/>
              </p:nvSpPr>
              <p:spPr>
                <a:xfrm>
                  <a:off x="7202656" y="4159448"/>
                  <a:ext cx="9289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=0.25</m:t>
                        </m:r>
                      </m:oMath>
                    </m:oMathPara>
                  </a14:m>
                  <a:endParaRPr lang="en-DK" dirty="0"/>
                </a:p>
              </p:txBody>
            </p:sp>
          </mc:Choice>
          <mc:Fallback xmlns="">
            <p:sp>
              <p:nvSpPr>
                <p:cNvPr id="44" name="TextBox 43">
                  <a:extLst>
                    <a:ext uri="{FF2B5EF4-FFF2-40B4-BE49-F238E27FC236}">
                      <a16:creationId xmlns:a16="http://schemas.microsoft.com/office/drawing/2014/main" id="{B38B642F-0977-4C27-D570-1B2DFFCF5165}"/>
                    </a:ext>
                  </a:extLst>
                </p:cNvPr>
                <p:cNvSpPr txBox="1">
                  <a:spLocks noRot="1" noChangeAspect="1" noMove="1" noResize="1" noEditPoints="1" noAdjustHandles="1" noChangeArrowheads="1" noChangeShapeType="1" noTextEdit="1"/>
                </p:cNvSpPr>
                <p:nvPr/>
              </p:nvSpPr>
              <p:spPr>
                <a:xfrm>
                  <a:off x="7202656" y="4159448"/>
                  <a:ext cx="928972" cy="276999"/>
                </a:xfrm>
                <a:prstGeom prst="rect">
                  <a:avLst/>
                </a:prstGeom>
                <a:blipFill>
                  <a:blip r:embed="rId14"/>
                  <a:stretch>
                    <a:fillRect l="-5405" r="-5405" b="-8696"/>
                  </a:stretch>
                </a:blipFill>
              </p:spPr>
              <p:txBody>
                <a:bodyPr/>
                <a:lstStyle/>
                <a:p>
                  <a:r>
                    <a:rPr lang="en-DK">
                      <a:noFill/>
                    </a:rPr>
                    <a:t> </a:t>
                  </a:r>
                </a:p>
              </p:txBody>
            </p:sp>
          </mc:Fallback>
        </mc:AlternateContent>
      </p:grpSp>
      <p:sp>
        <p:nvSpPr>
          <p:cNvPr id="85" name="Slide Number Placeholder 84">
            <a:extLst>
              <a:ext uri="{FF2B5EF4-FFF2-40B4-BE49-F238E27FC236}">
                <a16:creationId xmlns:a16="http://schemas.microsoft.com/office/drawing/2014/main" id="{FE3C7D17-C280-AE37-80A2-9DFB2DA9902A}"/>
              </a:ext>
            </a:extLst>
          </p:cNvPr>
          <p:cNvSpPr>
            <a:spLocks noGrp="1"/>
          </p:cNvSpPr>
          <p:nvPr>
            <p:ph type="sldNum" sz="quarter" idx="12"/>
          </p:nvPr>
        </p:nvSpPr>
        <p:spPr/>
        <p:txBody>
          <a:bodyPr/>
          <a:lstStyle/>
          <a:p>
            <a:fld id="{1D577350-AC76-F346-A529-4661B3C80334}" type="slidenum">
              <a:rPr lang="en-DK" smtClean="0"/>
              <a:t>4</a:t>
            </a:fld>
            <a:endParaRPr lang="en-DK"/>
          </a:p>
        </p:txBody>
      </p:sp>
      <p:sp>
        <p:nvSpPr>
          <p:cNvPr id="86" name="Footer Placeholder 85">
            <a:extLst>
              <a:ext uri="{FF2B5EF4-FFF2-40B4-BE49-F238E27FC236}">
                <a16:creationId xmlns:a16="http://schemas.microsoft.com/office/drawing/2014/main" id="{BB65C588-1198-7CDA-1047-27028518A1B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609349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958F8-04B2-7369-BFE6-D01200053D6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7715F6-7923-2E60-0CA3-0D9F31A14476}"/>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xmlns="">
          <p:sp>
            <p:nvSpPr>
              <p:cNvPr id="5" name="TextBox 4">
                <a:extLst>
                  <a:ext uri="{FF2B5EF4-FFF2-40B4-BE49-F238E27FC236}">
                    <a16:creationId xmlns:a16="http://schemas.microsoft.com/office/drawing/2014/main" id="{4C7715F6-7923-2E60-0CA3-0D9F31A14476}"/>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3"/>
                <a:stretch>
                  <a:fillRect l="-771" t="-2740" b="-1095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1E3D75A-A4C0-9EB7-9242-076FC3A6EDD9}"/>
                  </a:ext>
                </a:extLst>
              </p:cNvPr>
              <p:cNvSpPr txBox="1"/>
              <p:nvPr/>
            </p:nvSpPr>
            <p:spPr>
              <a:xfrm>
                <a:off x="3361734" y="1397835"/>
                <a:ext cx="4271105" cy="643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2</m:t>
                              </m:r>
                            </m:num>
                            <m:den>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den>
                          </m:f>
                          <m:func>
                            <m:funcPr>
                              <m:ctrlPr>
                                <a:rPr lang="da-DK" b="0" i="1" smtClean="0">
                                  <a:latin typeface="Cambria Math" panose="02040503050406030204" pitchFamily="18" charset="0"/>
                                </a:rPr>
                              </m:ctrlPr>
                            </m:funcPr>
                            <m:fName>
                              <m:sSup>
                                <m:sSupPr>
                                  <m:ctrlPr>
                                    <a:rPr lang="da-DK" b="0" i="1" smtClean="0">
                                      <a:latin typeface="Cambria Math" panose="02040503050406030204" pitchFamily="18" charset="0"/>
                                    </a:rPr>
                                  </m:ctrlPr>
                                </m:sSupPr>
                                <m:e>
                                  <m:r>
                                    <m:rPr>
                                      <m:sty m:val="p"/>
                                    </m:rPr>
                                    <a:rPr lang="da-DK" b="0" i="0" smtClean="0">
                                      <a:latin typeface="Cambria Math" panose="02040503050406030204" pitchFamily="18" charset="0"/>
                                    </a:rPr>
                                    <m:t>sin</m:t>
                                  </m:r>
                                </m:e>
                                <m:sup>
                                  <m:r>
                                    <a:rPr lang="da-DK" b="0" i="1" smtClean="0">
                                      <a:latin typeface="Cambria Math" panose="02040503050406030204" pitchFamily="18" charset="0"/>
                                    </a:rPr>
                                    <m:t>2</m:t>
                                  </m:r>
                                </m:sup>
                              </m:sSup>
                            </m:fName>
                            <m:e>
                              <m:d>
                                <m:dPr>
                                  <m:ctrlPr>
                                    <a:rPr lang="da-DK" b="0" i="1" smtClean="0">
                                      <a:latin typeface="Cambria Math" panose="02040503050406030204" pitchFamily="18" charset="0"/>
                                    </a:rPr>
                                  </m:ctrlPr>
                                </m:dPr>
                                <m:e>
                                  <m:f>
                                    <m:fPr>
                                      <m:ctrlPr>
                                        <a:rPr lang="da-DK" b="0" i="1" smtClean="0">
                                          <a:latin typeface="Cambria Math" panose="02040503050406030204" pitchFamily="18" charset="0"/>
                                        </a:rPr>
                                      </m:ctrlPr>
                                    </m:fPr>
                                    <m:num>
                                      <m:r>
                                        <a:rPr lang="da-DK" b="0" i="1" smtClean="0">
                                          <a:latin typeface="Cambria Math" panose="02040503050406030204" pitchFamily="18" charset="0"/>
                                        </a:rPr>
                                        <m:t>𝜋</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e>
                                      </m:d>
                                    </m:num>
                                    <m:den>
                                      <m:r>
                                        <a:rPr lang="da-DK" b="0" i="1" smtClean="0">
                                          <a:latin typeface="Cambria Math" panose="02040503050406030204" pitchFamily="18" charset="0"/>
                                        </a:rPr>
                                        <m:t>𝑝</m:t>
                                      </m:r>
                                    </m:den>
                                  </m:f>
                                </m:e>
                              </m:d>
                            </m:e>
                          </m:func>
                        </m:e>
                      </m:d>
                    </m:oMath>
                  </m:oMathPara>
                </a14:m>
                <a:endParaRPr lang="en-DK" dirty="0"/>
              </a:p>
            </p:txBody>
          </p:sp>
        </mc:Choice>
        <mc:Fallback xmlns="">
          <p:sp>
            <p:nvSpPr>
              <p:cNvPr id="2" name="TextBox 1">
                <a:extLst>
                  <a:ext uri="{FF2B5EF4-FFF2-40B4-BE49-F238E27FC236}">
                    <a16:creationId xmlns:a16="http://schemas.microsoft.com/office/drawing/2014/main" id="{21E3D75A-A4C0-9EB7-9242-076FC3A6EDD9}"/>
                  </a:ext>
                </a:extLst>
              </p:cNvPr>
              <p:cNvSpPr txBox="1">
                <a:spLocks noRot="1" noChangeAspect="1" noMove="1" noResize="1" noEditPoints="1" noAdjustHandles="1" noChangeArrowheads="1" noChangeShapeType="1" noTextEdit="1"/>
              </p:cNvSpPr>
              <p:nvPr/>
            </p:nvSpPr>
            <p:spPr>
              <a:xfrm>
                <a:off x="3361734" y="1397835"/>
                <a:ext cx="4271105" cy="643766"/>
              </a:xfrm>
              <a:prstGeom prst="rect">
                <a:avLst/>
              </a:prstGeom>
              <a:blipFill>
                <a:blip r:embed="rId4"/>
                <a:stretch>
                  <a:fillRect l="-593" b="-7692"/>
                </a:stretch>
              </a:blipFill>
            </p:spPr>
            <p:txBody>
              <a:bodyPr/>
              <a:lstStyle/>
              <a:p>
                <a:r>
                  <a:rPr lang="en-DK">
                    <a:noFill/>
                  </a:rPr>
                  <a:t> </a:t>
                </a:r>
              </a:p>
            </p:txBody>
          </p:sp>
        </mc:Fallback>
      </mc:AlternateContent>
      <p:sp>
        <p:nvSpPr>
          <p:cNvPr id="3" name="TextBox 2">
            <a:extLst>
              <a:ext uri="{FF2B5EF4-FFF2-40B4-BE49-F238E27FC236}">
                <a16:creationId xmlns:a16="http://schemas.microsoft.com/office/drawing/2014/main" id="{C8C0FDF0-0B7B-C14D-73A9-12FACF117627}"/>
              </a:ext>
            </a:extLst>
          </p:cNvPr>
          <p:cNvSpPr txBox="1"/>
          <p:nvPr/>
        </p:nvSpPr>
        <p:spPr>
          <a:xfrm>
            <a:off x="7843157" y="1535052"/>
            <a:ext cx="3037114" cy="369332"/>
          </a:xfrm>
          <a:prstGeom prst="rect">
            <a:avLst/>
          </a:prstGeom>
          <a:noFill/>
        </p:spPr>
        <p:txBody>
          <a:bodyPr wrap="square" rtlCol="0">
            <a:spAutoFit/>
          </a:bodyPr>
          <a:lstStyle/>
          <a:p>
            <a:r>
              <a:rPr lang="en-DK" dirty="0"/>
              <a:t>Periodic kernel</a:t>
            </a:r>
          </a:p>
        </p:txBody>
      </p:sp>
      <p:pic>
        <p:nvPicPr>
          <p:cNvPr id="9" name="Picture 8" descr="A graph of a graph of a graph&#10;&#10;AI-generated content may be incorrect.">
            <a:extLst>
              <a:ext uri="{FF2B5EF4-FFF2-40B4-BE49-F238E27FC236}">
                <a16:creationId xmlns:a16="http://schemas.microsoft.com/office/drawing/2014/main" id="{319533D0-EE03-0F4F-4738-8B9269789CF0}"/>
              </a:ext>
            </a:extLst>
          </p:cNvPr>
          <p:cNvPicPr>
            <a:picLocks noChangeAspect="1"/>
          </p:cNvPicPr>
          <p:nvPr/>
        </p:nvPicPr>
        <p:blipFill>
          <a:blip r:embed="rId5"/>
          <a:stretch>
            <a:fillRect/>
          </a:stretch>
        </p:blipFill>
        <p:spPr>
          <a:xfrm>
            <a:off x="1257397" y="2332752"/>
            <a:ext cx="10156175" cy="3447508"/>
          </a:xfrm>
          <a:prstGeom prst="rect">
            <a:avLst/>
          </a:prstGeom>
        </p:spPr>
      </p:pic>
      <p:sp>
        <p:nvSpPr>
          <p:cNvPr id="10" name="TextBox 9">
            <a:extLst>
              <a:ext uri="{FF2B5EF4-FFF2-40B4-BE49-F238E27FC236}">
                <a16:creationId xmlns:a16="http://schemas.microsoft.com/office/drawing/2014/main" id="{4CF0B294-08D7-56E3-AED5-FCA934C5624A}"/>
              </a:ext>
            </a:extLst>
          </p:cNvPr>
          <p:cNvSpPr txBox="1"/>
          <p:nvPr/>
        </p:nvSpPr>
        <p:spPr>
          <a:xfrm>
            <a:off x="4114800" y="5897237"/>
            <a:ext cx="5105400" cy="646331"/>
          </a:xfrm>
          <a:prstGeom prst="rect">
            <a:avLst/>
          </a:prstGeom>
          <a:noFill/>
        </p:spPr>
        <p:txBody>
          <a:bodyPr wrap="square" rtlCol="0">
            <a:spAutoFit/>
          </a:bodyPr>
          <a:lstStyle/>
          <a:p>
            <a:r>
              <a:rPr lang="en-DK" dirty="0"/>
              <a:t>The periodic kernel introdues low variance regions where we don’t have direct obsevations</a:t>
            </a:r>
          </a:p>
        </p:txBody>
      </p:sp>
      <p:cxnSp>
        <p:nvCxnSpPr>
          <p:cNvPr id="12" name="Straight Arrow Connector 11">
            <a:extLst>
              <a:ext uri="{FF2B5EF4-FFF2-40B4-BE49-F238E27FC236}">
                <a16:creationId xmlns:a16="http://schemas.microsoft.com/office/drawing/2014/main" id="{84169D1E-1299-781A-BC40-AD71ED94CDAE}"/>
              </a:ext>
            </a:extLst>
          </p:cNvPr>
          <p:cNvCxnSpPr>
            <a:cxnSpLocks/>
          </p:cNvCxnSpPr>
          <p:nvPr/>
        </p:nvCxnSpPr>
        <p:spPr>
          <a:xfrm flipH="1" flipV="1">
            <a:off x="5736771" y="4056506"/>
            <a:ext cx="489858" cy="18407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9C5974F-5B84-31C3-4F28-2429753439A1}"/>
              </a:ext>
            </a:extLst>
          </p:cNvPr>
          <p:cNvCxnSpPr>
            <a:cxnSpLocks/>
          </p:cNvCxnSpPr>
          <p:nvPr/>
        </p:nvCxnSpPr>
        <p:spPr>
          <a:xfrm flipV="1">
            <a:off x="6966857" y="4419600"/>
            <a:ext cx="1894114" cy="14776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B10CCE08-D445-A205-4E58-42CB87AFE22E}"/>
              </a:ext>
            </a:extLst>
          </p:cNvPr>
          <p:cNvSpPr>
            <a:spLocks noGrp="1"/>
          </p:cNvSpPr>
          <p:nvPr>
            <p:ph type="sldNum" sz="quarter" idx="12"/>
          </p:nvPr>
        </p:nvSpPr>
        <p:spPr/>
        <p:txBody>
          <a:bodyPr/>
          <a:lstStyle/>
          <a:p>
            <a:fld id="{1D577350-AC76-F346-A529-4661B3C80334}" type="slidenum">
              <a:rPr lang="en-DK" smtClean="0"/>
              <a:t>40</a:t>
            </a:fld>
            <a:endParaRPr lang="en-DK"/>
          </a:p>
        </p:txBody>
      </p:sp>
      <p:sp>
        <p:nvSpPr>
          <p:cNvPr id="18" name="Footer Placeholder 17">
            <a:extLst>
              <a:ext uri="{FF2B5EF4-FFF2-40B4-BE49-F238E27FC236}">
                <a16:creationId xmlns:a16="http://schemas.microsoft.com/office/drawing/2014/main" id="{A94F1173-816E-0B21-394E-FE25B3EC3DB9}"/>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8136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function&#10;&#10;AI-generated content may be incorrect.">
            <a:extLst>
              <a:ext uri="{FF2B5EF4-FFF2-40B4-BE49-F238E27FC236}">
                <a16:creationId xmlns:a16="http://schemas.microsoft.com/office/drawing/2014/main" id="{0E2444C8-221F-1CFA-41ED-7CD6A2CB1EA7}"/>
              </a:ext>
            </a:extLst>
          </p:cNvPr>
          <p:cNvPicPr>
            <a:picLocks noChangeAspect="1"/>
          </p:cNvPicPr>
          <p:nvPr/>
        </p:nvPicPr>
        <p:blipFill>
          <a:blip r:embed="rId2"/>
          <a:stretch>
            <a:fillRect/>
          </a:stretch>
        </p:blipFill>
        <p:spPr>
          <a:xfrm>
            <a:off x="1589313" y="2090057"/>
            <a:ext cx="9354459" cy="3175366"/>
          </a:xfrm>
          <a:prstGeom prst="rect">
            <a:avLst/>
          </a:prstGeom>
        </p:spPr>
      </p:pic>
      <p:sp>
        <p:nvSpPr>
          <p:cNvPr id="9" name="TextBox 8">
            <a:extLst>
              <a:ext uri="{FF2B5EF4-FFF2-40B4-BE49-F238E27FC236}">
                <a16:creationId xmlns:a16="http://schemas.microsoft.com/office/drawing/2014/main" id="{2B1D1B07-461E-BF67-7FF4-FE641973B6E3}"/>
              </a:ext>
            </a:extLst>
          </p:cNvPr>
          <p:cNvSpPr txBox="1"/>
          <p:nvPr/>
        </p:nvSpPr>
        <p:spPr>
          <a:xfrm>
            <a:off x="4313464" y="1607117"/>
            <a:ext cx="3668486" cy="369332"/>
          </a:xfrm>
          <a:prstGeom prst="rect">
            <a:avLst/>
          </a:prstGeom>
          <a:noFill/>
        </p:spPr>
        <p:txBody>
          <a:bodyPr wrap="square" rtlCol="0">
            <a:spAutoFit/>
          </a:bodyPr>
          <a:lstStyle/>
          <a:p>
            <a:r>
              <a:rPr lang="en-DK" dirty="0"/>
              <a:t>Additional datapoint fits well</a:t>
            </a:r>
          </a:p>
        </p:txBody>
      </p:sp>
      <p:cxnSp>
        <p:nvCxnSpPr>
          <p:cNvPr id="11" name="Straight Arrow Connector 10">
            <a:extLst>
              <a:ext uri="{FF2B5EF4-FFF2-40B4-BE49-F238E27FC236}">
                <a16:creationId xmlns:a16="http://schemas.microsoft.com/office/drawing/2014/main" id="{1D814FB6-498E-1010-EDB1-FE7CB36BAEF3}"/>
              </a:ext>
            </a:extLst>
          </p:cNvPr>
          <p:cNvCxnSpPr>
            <a:cxnSpLocks/>
            <a:stCxn id="9" idx="2"/>
          </p:cNvCxnSpPr>
          <p:nvPr/>
        </p:nvCxnSpPr>
        <p:spPr>
          <a:xfrm>
            <a:off x="6147707" y="1976449"/>
            <a:ext cx="1103991" cy="15508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E8B4478-B491-1D3F-B6FE-8D6994B61220}"/>
              </a:ext>
            </a:extLst>
          </p:cNvPr>
          <p:cNvSpPr txBox="1"/>
          <p:nvPr/>
        </p:nvSpPr>
        <p:spPr>
          <a:xfrm>
            <a:off x="8180614" y="1607117"/>
            <a:ext cx="3668486" cy="369332"/>
          </a:xfrm>
          <a:prstGeom prst="rect">
            <a:avLst/>
          </a:prstGeom>
          <a:noFill/>
        </p:spPr>
        <p:txBody>
          <a:bodyPr wrap="square" rtlCol="0">
            <a:spAutoFit/>
          </a:bodyPr>
          <a:lstStyle/>
          <a:p>
            <a:r>
              <a:rPr lang="en-DK" dirty="0"/>
              <a:t>Additional datapoint fits poorly</a:t>
            </a:r>
          </a:p>
        </p:txBody>
      </p:sp>
      <p:cxnSp>
        <p:nvCxnSpPr>
          <p:cNvPr id="14" name="Straight Arrow Connector 13">
            <a:extLst>
              <a:ext uri="{FF2B5EF4-FFF2-40B4-BE49-F238E27FC236}">
                <a16:creationId xmlns:a16="http://schemas.microsoft.com/office/drawing/2014/main" id="{E2F72955-8501-0CBB-6012-4E39D513D1D5}"/>
              </a:ext>
            </a:extLst>
          </p:cNvPr>
          <p:cNvCxnSpPr>
            <a:cxnSpLocks/>
          </p:cNvCxnSpPr>
          <p:nvPr/>
        </p:nvCxnSpPr>
        <p:spPr>
          <a:xfrm flipH="1">
            <a:off x="9916886" y="1976449"/>
            <a:ext cx="97971" cy="5343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6B17929-E4D2-2DA4-6E6B-24ACDCFCB934}"/>
              </a:ext>
            </a:extLst>
          </p:cNvPr>
          <p:cNvSpPr txBox="1"/>
          <p:nvPr/>
        </p:nvSpPr>
        <p:spPr>
          <a:xfrm>
            <a:off x="5747657" y="5265423"/>
            <a:ext cx="4811486" cy="1200329"/>
          </a:xfrm>
          <a:prstGeom prst="rect">
            <a:avLst/>
          </a:prstGeom>
          <a:noFill/>
        </p:spPr>
        <p:txBody>
          <a:bodyPr wrap="square" rtlCol="0">
            <a:spAutoFit/>
          </a:bodyPr>
          <a:lstStyle/>
          <a:p>
            <a:r>
              <a:rPr lang="en-DK" dirty="0"/>
              <a:t>Distribution does not contain functions that can fit all the points</a:t>
            </a:r>
          </a:p>
          <a:p>
            <a:endParaRPr lang="en-DK" dirty="0"/>
          </a:p>
          <a:p>
            <a:r>
              <a:rPr lang="en-DK" dirty="0"/>
              <a:t>The kernel function has poor parameters!</a:t>
            </a:r>
          </a:p>
        </p:txBody>
      </p:sp>
      <p:cxnSp>
        <p:nvCxnSpPr>
          <p:cNvPr id="18" name="Straight Arrow Connector 17">
            <a:extLst>
              <a:ext uri="{FF2B5EF4-FFF2-40B4-BE49-F238E27FC236}">
                <a16:creationId xmlns:a16="http://schemas.microsoft.com/office/drawing/2014/main" id="{A337CFCC-9DC0-B92F-3487-A12964999EAF}"/>
              </a:ext>
            </a:extLst>
          </p:cNvPr>
          <p:cNvCxnSpPr>
            <a:cxnSpLocks/>
          </p:cNvCxnSpPr>
          <p:nvPr/>
        </p:nvCxnSpPr>
        <p:spPr>
          <a:xfrm flipV="1">
            <a:off x="9329057" y="3200400"/>
            <a:ext cx="468086" cy="205048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3F7BF8-C6ED-B0D8-BAB2-0243C1CF13A9}"/>
                  </a:ext>
                </a:extLst>
              </p:cNvPr>
              <p:cNvSpPr txBox="1"/>
              <p:nvPr/>
            </p:nvSpPr>
            <p:spPr>
              <a:xfrm>
                <a:off x="4313464" y="482964"/>
                <a:ext cx="3239477"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exp</m:t>
                          </m:r>
                        </m:fName>
                        <m:e>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d>
                                        <m:dPr>
                                          <m:begChr m:val="|"/>
                                          <m:endChr m:val="|"/>
                                          <m:ctrlPr>
                                            <a:rPr lang="da-DK" b="0" i="1" smtClean="0">
                                              <a:latin typeface="Cambria Math" panose="02040503050406030204" pitchFamily="18" charset="0"/>
                                            </a:rPr>
                                          </m:ctrlPr>
                                        </m:dPr>
                                        <m:e>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e>
                                      </m:d>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b="0" i="1" smtClean="0">
                                          <a:latin typeface="Cambria Math" panose="02040503050406030204" pitchFamily="18" charset="0"/>
                                        </a:rPr>
                                        <m:t>𝜆</m:t>
                                      </m:r>
                                    </m:e>
                                    <m:sup>
                                      <m:r>
                                        <a:rPr lang="da-DK" i="1">
                                          <a:latin typeface="Cambria Math" panose="02040503050406030204" pitchFamily="18" charset="0"/>
                                        </a:rPr>
                                        <m:t>2</m:t>
                                      </m:r>
                                    </m:sup>
                                  </m:sSup>
                                </m:den>
                              </m:f>
                            </m:e>
                          </m:d>
                        </m:e>
                      </m:func>
                    </m:oMath>
                  </m:oMathPara>
                </a14:m>
                <a:endParaRPr lang="en-DK" dirty="0"/>
              </a:p>
            </p:txBody>
          </p:sp>
        </mc:Choice>
        <mc:Fallback xmlns="">
          <p:sp>
            <p:nvSpPr>
              <p:cNvPr id="19" name="TextBox 18">
                <a:extLst>
                  <a:ext uri="{FF2B5EF4-FFF2-40B4-BE49-F238E27FC236}">
                    <a16:creationId xmlns:a16="http://schemas.microsoft.com/office/drawing/2014/main" id="{7D3F7BF8-C6ED-B0D8-BAB2-0243C1CF13A9}"/>
                  </a:ext>
                </a:extLst>
              </p:cNvPr>
              <p:cNvSpPr txBox="1">
                <a:spLocks noRot="1" noChangeAspect="1" noMove="1" noResize="1" noEditPoints="1" noAdjustHandles="1" noChangeArrowheads="1" noChangeShapeType="1" noTextEdit="1"/>
              </p:cNvSpPr>
              <p:nvPr/>
            </p:nvSpPr>
            <p:spPr>
              <a:xfrm>
                <a:off x="4313464" y="482964"/>
                <a:ext cx="3239477" cy="626325"/>
              </a:xfrm>
              <a:prstGeom prst="rect">
                <a:avLst/>
              </a:prstGeom>
              <a:blipFill>
                <a:blip r:embed="rId3"/>
                <a:stretch>
                  <a:fillRect l="-1172" b="-11765"/>
                </a:stretch>
              </a:blipFill>
            </p:spPr>
            <p:txBody>
              <a:bodyPr/>
              <a:lstStyle/>
              <a:p>
                <a:r>
                  <a:rPr lang="en-DK">
                    <a:noFill/>
                  </a:rPr>
                  <a:t> </a:t>
                </a:r>
              </a:p>
            </p:txBody>
          </p:sp>
        </mc:Fallback>
      </mc:AlternateContent>
      <p:sp>
        <p:nvSpPr>
          <p:cNvPr id="22" name="Slide Number Placeholder 21">
            <a:extLst>
              <a:ext uri="{FF2B5EF4-FFF2-40B4-BE49-F238E27FC236}">
                <a16:creationId xmlns:a16="http://schemas.microsoft.com/office/drawing/2014/main" id="{DB918B55-C558-92BD-DD3B-88521448BD6A}"/>
              </a:ext>
            </a:extLst>
          </p:cNvPr>
          <p:cNvSpPr>
            <a:spLocks noGrp="1"/>
          </p:cNvSpPr>
          <p:nvPr>
            <p:ph type="sldNum" sz="quarter" idx="12"/>
          </p:nvPr>
        </p:nvSpPr>
        <p:spPr/>
        <p:txBody>
          <a:bodyPr/>
          <a:lstStyle/>
          <a:p>
            <a:fld id="{1D577350-AC76-F346-A529-4661B3C80334}" type="slidenum">
              <a:rPr lang="en-DK" smtClean="0"/>
              <a:t>41</a:t>
            </a:fld>
            <a:endParaRPr lang="en-DK"/>
          </a:p>
        </p:txBody>
      </p:sp>
      <p:sp>
        <p:nvSpPr>
          <p:cNvPr id="23" name="Footer Placeholder 22">
            <a:extLst>
              <a:ext uri="{FF2B5EF4-FFF2-40B4-BE49-F238E27FC236}">
                <a16:creationId xmlns:a16="http://schemas.microsoft.com/office/drawing/2014/main" id="{1EF6C701-A5EB-F3C7-46A3-491C579D341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97041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text on a white background&#10;&#10;AI-generated content may be incorrect.">
            <a:extLst>
              <a:ext uri="{FF2B5EF4-FFF2-40B4-BE49-F238E27FC236}">
                <a16:creationId xmlns:a16="http://schemas.microsoft.com/office/drawing/2014/main" id="{399173FF-9E4F-7A04-2627-80464689E15F}"/>
              </a:ext>
            </a:extLst>
          </p:cNvPr>
          <p:cNvPicPr>
            <a:picLocks noChangeAspect="1"/>
          </p:cNvPicPr>
          <p:nvPr/>
        </p:nvPicPr>
        <p:blipFill>
          <a:blip r:embed="rId3"/>
          <a:stretch>
            <a:fillRect/>
          </a:stretch>
        </p:blipFill>
        <p:spPr>
          <a:xfrm>
            <a:off x="3580852" y="2619783"/>
            <a:ext cx="3749222" cy="733088"/>
          </a:xfrm>
          <a:prstGeom prst="rect">
            <a:avLst/>
          </a:prstGeom>
        </p:spPr>
      </p:pic>
      <p:cxnSp>
        <p:nvCxnSpPr>
          <p:cNvPr id="9" name="Straight Arrow Connector 8">
            <a:extLst>
              <a:ext uri="{FF2B5EF4-FFF2-40B4-BE49-F238E27FC236}">
                <a16:creationId xmlns:a16="http://schemas.microsoft.com/office/drawing/2014/main" id="{74CB7BCC-DFEA-4B85-A070-AA8625ADC5CF}"/>
              </a:ext>
            </a:extLst>
          </p:cNvPr>
          <p:cNvCxnSpPr>
            <a:cxnSpLocks/>
          </p:cNvCxnSpPr>
          <p:nvPr/>
        </p:nvCxnSpPr>
        <p:spPr>
          <a:xfrm flipH="1">
            <a:off x="6694714" y="2286000"/>
            <a:ext cx="635360" cy="533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71C242A-924D-6818-D56B-BE1D581760EF}"/>
              </a:ext>
            </a:extLst>
          </p:cNvPr>
          <p:cNvSpPr txBox="1"/>
          <p:nvPr/>
        </p:nvSpPr>
        <p:spPr>
          <a:xfrm>
            <a:off x="2933701" y="549882"/>
            <a:ext cx="6585856" cy="923330"/>
          </a:xfrm>
          <a:prstGeom prst="rect">
            <a:avLst/>
          </a:prstGeom>
          <a:noFill/>
        </p:spPr>
        <p:txBody>
          <a:bodyPr wrap="square">
            <a:spAutoFit/>
          </a:bodyPr>
          <a:lstStyle/>
          <a:p>
            <a:r>
              <a:rPr lang="en-GB" b="1" dirty="0"/>
              <a:t>Log marginal likelihood</a:t>
            </a:r>
          </a:p>
          <a:p>
            <a:pPr marL="285750" indent="-285750">
              <a:buFont typeface="Wingdings" pitchFamily="2" charset="2"/>
              <a:buChar char="Ø"/>
            </a:pPr>
            <a:r>
              <a:rPr lang="en-GB" dirty="0"/>
              <a:t>“Log-probability of observing the data under the GP model, integrating over all possible latent functions”</a:t>
            </a:r>
            <a:endParaRPr lang="en-GB" i="1" dirty="0"/>
          </a:p>
        </p:txBody>
      </p:sp>
      <p:sp>
        <p:nvSpPr>
          <p:cNvPr id="15" name="TextBox 14">
            <a:extLst>
              <a:ext uri="{FF2B5EF4-FFF2-40B4-BE49-F238E27FC236}">
                <a16:creationId xmlns:a16="http://schemas.microsoft.com/office/drawing/2014/main" id="{37A66071-8969-DEF8-8AAE-4D60A361BD8A}"/>
              </a:ext>
            </a:extLst>
          </p:cNvPr>
          <p:cNvSpPr txBox="1"/>
          <p:nvPr/>
        </p:nvSpPr>
        <p:spPr>
          <a:xfrm>
            <a:off x="7424057" y="2002971"/>
            <a:ext cx="1752600" cy="369332"/>
          </a:xfrm>
          <a:prstGeom prst="rect">
            <a:avLst/>
          </a:prstGeom>
          <a:noFill/>
        </p:spPr>
        <p:txBody>
          <a:bodyPr wrap="square" rtlCol="0">
            <a:spAutoFit/>
          </a:bodyPr>
          <a:lstStyle/>
          <a:p>
            <a:r>
              <a:rPr lang="en-DK" dirty="0"/>
              <a:t>Prior</a:t>
            </a:r>
          </a:p>
        </p:txBody>
      </p:sp>
      <p:cxnSp>
        <p:nvCxnSpPr>
          <p:cNvPr id="16" name="Straight Arrow Connector 15">
            <a:extLst>
              <a:ext uri="{FF2B5EF4-FFF2-40B4-BE49-F238E27FC236}">
                <a16:creationId xmlns:a16="http://schemas.microsoft.com/office/drawing/2014/main" id="{183F18BA-DB8E-5D33-036A-7AC065D7134C}"/>
              </a:ext>
            </a:extLst>
          </p:cNvPr>
          <p:cNvCxnSpPr>
            <a:cxnSpLocks/>
          </p:cNvCxnSpPr>
          <p:nvPr/>
        </p:nvCxnSpPr>
        <p:spPr>
          <a:xfrm>
            <a:off x="4963886" y="2286000"/>
            <a:ext cx="653143" cy="547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25B240B-1502-2240-7A5F-D1F488FA0222}"/>
              </a:ext>
            </a:extLst>
          </p:cNvPr>
          <p:cNvSpPr txBox="1"/>
          <p:nvPr/>
        </p:nvSpPr>
        <p:spPr>
          <a:xfrm>
            <a:off x="4098286" y="1898894"/>
            <a:ext cx="2220686" cy="369332"/>
          </a:xfrm>
          <a:prstGeom prst="rect">
            <a:avLst/>
          </a:prstGeom>
          <a:noFill/>
        </p:spPr>
        <p:txBody>
          <a:bodyPr wrap="square" rtlCol="0">
            <a:spAutoFit/>
          </a:bodyPr>
          <a:lstStyle/>
          <a:p>
            <a:r>
              <a:rPr lang="en-DK" dirty="0"/>
              <a:t>Likelihood</a:t>
            </a:r>
          </a:p>
        </p:txBody>
      </p:sp>
      <p:sp>
        <p:nvSpPr>
          <p:cNvPr id="19" name="TextBox 18">
            <a:extLst>
              <a:ext uri="{FF2B5EF4-FFF2-40B4-BE49-F238E27FC236}">
                <a16:creationId xmlns:a16="http://schemas.microsoft.com/office/drawing/2014/main" id="{FD961C8F-042E-C0BA-DFEC-CCF2B13845C2}"/>
              </a:ext>
            </a:extLst>
          </p:cNvPr>
          <p:cNvSpPr txBox="1"/>
          <p:nvPr/>
        </p:nvSpPr>
        <p:spPr>
          <a:xfrm>
            <a:off x="3080657" y="3668486"/>
            <a:ext cx="7467600" cy="369332"/>
          </a:xfrm>
          <a:prstGeom prst="rect">
            <a:avLst/>
          </a:prstGeom>
          <a:noFill/>
        </p:spPr>
        <p:txBody>
          <a:bodyPr wrap="square" rtlCol="0">
            <a:spAutoFit/>
          </a:bodyPr>
          <a:lstStyle/>
          <a:p>
            <a:r>
              <a:rPr lang="en-DK" dirty="0"/>
              <a:t>Again Gaussians have </a:t>
            </a:r>
            <a:r>
              <a:rPr lang="en-DK" strike="sngStrike" dirty="0"/>
              <a:t>magical</a:t>
            </a:r>
            <a:r>
              <a:rPr lang="en-DK" dirty="0"/>
              <a:t> nice properties</a:t>
            </a:r>
            <a:endParaRPr lang="en-DK" u="sng"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E027B9-3167-BB70-C0BE-066A7B944B67}"/>
                  </a:ext>
                </a:extLst>
              </p:cNvPr>
              <p:cNvSpPr txBox="1"/>
              <p:nvPr/>
            </p:nvSpPr>
            <p:spPr>
              <a:xfrm>
                <a:off x="4098287" y="4353433"/>
                <a:ext cx="4153084"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oMath>
                  </m:oMathPara>
                </a14:m>
                <a:endParaRPr lang="en-DK" b="1" dirty="0"/>
              </a:p>
            </p:txBody>
          </p:sp>
        </mc:Choice>
        <mc:Fallback xmlns="">
          <p:sp>
            <p:nvSpPr>
              <p:cNvPr id="21" name="TextBox 20">
                <a:extLst>
                  <a:ext uri="{FF2B5EF4-FFF2-40B4-BE49-F238E27FC236}">
                    <a16:creationId xmlns:a16="http://schemas.microsoft.com/office/drawing/2014/main" id="{EEE027B9-3167-BB70-C0BE-066A7B944B67}"/>
                  </a:ext>
                </a:extLst>
              </p:cNvPr>
              <p:cNvSpPr txBox="1">
                <a:spLocks noRot="1" noChangeAspect="1" noMove="1" noResize="1" noEditPoints="1" noAdjustHandles="1" noChangeArrowheads="1" noChangeShapeType="1" noTextEdit="1"/>
              </p:cNvSpPr>
              <p:nvPr/>
            </p:nvSpPr>
            <p:spPr>
              <a:xfrm>
                <a:off x="4098287" y="4353433"/>
                <a:ext cx="4153084" cy="518604"/>
              </a:xfrm>
              <a:prstGeom prst="rect">
                <a:avLst/>
              </a:prstGeom>
              <a:blipFill>
                <a:blip r:embed="rId4"/>
                <a:stretch>
                  <a:fillRect l="-610" t="-4762" r="-305" b="-142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26850E-76E0-981A-7352-25D98624A4D5}"/>
                  </a:ext>
                </a:extLst>
              </p:cNvPr>
              <p:cNvSpPr txBox="1"/>
              <p:nvPr/>
            </p:nvSpPr>
            <p:spPr>
              <a:xfrm>
                <a:off x="3580852" y="5014674"/>
                <a:ext cx="6096000"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1"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2</m:t>
                          </m:r>
                        </m:den>
                      </m:f>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𝐾</m:t>
                                  </m:r>
                                </m:e>
                                <m:sub>
                                  <m:r>
                                    <a:rPr lang="da-DK" b="0" i="1" smtClean="0">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r>
                                <a:rPr lang="da-DK" b="0" i="1" smtClean="0">
                                  <a:latin typeface="Cambria Math" panose="02040503050406030204" pitchFamily="18" charset="0"/>
                                </a:rPr>
                                <m:t>𝐼</m:t>
                              </m:r>
                            </m:e>
                          </m:d>
                        </m:e>
                      </m:func>
                    </m:oMath>
                  </m:oMathPara>
                </a14:m>
                <a:endParaRPr lang="en-DK" dirty="0"/>
              </a:p>
            </p:txBody>
          </p:sp>
        </mc:Choice>
        <mc:Fallback xmlns="">
          <p:sp>
            <p:nvSpPr>
              <p:cNvPr id="23" name="TextBox 22">
                <a:extLst>
                  <a:ext uri="{FF2B5EF4-FFF2-40B4-BE49-F238E27FC236}">
                    <a16:creationId xmlns:a16="http://schemas.microsoft.com/office/drawing/2014/main" id="{0726850E-76E0-981A-7352-25D98624A4D5}"/>
                  </a:ext>
                </a:extLst>
              </p:cNvPr>
              <p:cNvSpPr txBox="1">
                <a:spLocks noRot="1" noChangeAspect="1" noMove="1" noResize="1" noEditPoints="1" noAdjustHandles="1" noChangeArrowheads="1" noChangeShapeType="1" noTextEdit="1"/>
              </p:cNvSpPr>
              <p:nvPr/>
            </p:nvSpPr>
            <p:spPr>
              <a:xfrm>
                <a:off x="3580852" y="5014674"/>
                <a:ext cx="6096000" cy="610936"/>
              </a:xfrm>
              <a:prstGeom prst="rect">
                <a:avLst/>
              </a:prstGeom>
              <a:blipFill>
                <a:blip r:embed="rId5"/>
                <a:stretch>
                  <a:fillRect b="-2041"/>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01304F9-3905-39FF-0A57-0E02950F5DD9}"/>
                  </a:ext>
                </a:extLst>
              </p:cNvPr>
              <p:cNvSpPr txBox="1"/>
              <p:nvPr/>
            </p:nvSpPr>
            <p:spPr>
              <a:xfrm>
                <a:off x="2933701" y="5743220"/>
                <a:ext cx="6096000" cy="564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𝑛</m:t>
                          </m:r>
                        </m:num>
                        <m:den>
                          <m:r>
                            <a:rPr lang="da-DK" b="0" i="1" smtClean="0">
                              <a:latin typeface="Cambria Math" panose="02040503050406030204" pitchFamily="18" charset="0"/>
                            </a:rPr>
                            <m:t>2</m:t>
                          </m:r>
                        </m:den>
                      </m:f>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b="0" i="1" smtClean="0">
                              <a:latin typeface="Cambria Math" panose="02040503050406030204" pitchFamily="18" charset="0"/>
                            </a:rPr>
                            <m:t>2</m:t>
                          </m:r>
                          <m:r>
                            <a:rPr lang="da-DK" b="0" i="1" smtClean="0">
                              <a:latin typeface="Cambria Math" panose="02040503050406030204" pitchFamily="18" charset="0"/>
                            </a:rPr>
                            <m:t>𝜋</m:t>
                          </m:r>
                        </m:e>
                      </m:func>
                    </m:oMath>
                  </m:oMathPara>
                </a14:m>
                <a:endParaRPr lang="en-DK" dirty="0"/>
              </a:p>
            </p:txBody>
          </p:sp>
        </mc:Choice>
        <mc:Fallback xmlns="">
          <p:sp>
            <p:nvSpPr>
              <p:cNvPr id="25" name="TextBox 24">
                <a:extLst>
                  <a:ext uri="{FF2B5EF4-FFF2-40B4-BE49-F238E27FC236}">
                    <a16:creationId xmlns:a16="http://schemas.microsoft.com/office/drawing/2014/main" id="{B01304F9-3905-39FF-0A57-0E02950F5DD9}"/>
                  </a:ext>
                </a:extLst>
              </p:cNvPr>
              <p:cNvSpPr txBox="1">
                <a:spLocks noRot="1" noChangeAspect="1" noMove="1" noResize="1" noEditPoints="1" noAdjustHandles="1" noChangeArrowheads="1" noChangeShapeType="1" noTextEdit="1"/>
              </p:cNvSpPr>
              <p:nvPr/>
            </p:nvSpPr>
            <p:spPr>
              <a:xfrm>
                <a:off x="2933701" y="5743220"/>
                <a:ext cx="6096000" cy="564898"/>
              </a:xfrm>
              <a:prstGeom prst="rect">
                <a:avLst/>
              </a:prstGeom>
              <a:blipFill>
                <a:blip r:embed="rId6"/>
                <a:stretch>
                  <a:fillRect b="-6667"/>
                </a:stretch>
              </a:blipFill>
            </p:spPr>
            <p:txBody>
              <a:bodyPr/>
              <a:lstStyle/>
              <a:p>
                <a:r>
                  <a:rPr lang="en-DK">
                    <a:noFill/>
                  </a:rPr>
                  <a:t> </a:t>
                </a:r>
              </a:p>
            </p:txBody>
          </p:sp>
        </mc:Fallback>
      </mc:AlternateContent>
      <p:sp>
        <p:nvSpPr>
          <p:cNvPr id="26" name="TextBox 25">
            <a:extLst>
              <a:ext uri="{FF2B5EF4-FFF2-40B4-BE49-F238E27FC236}">
                <a16:creationId xmlns:a16="http://schemas.microsoft.com/office/drawing/2014/main" id="{A177CA6D-28F3-0A09-583A-2E739DB50E7A}"/>
              </a:ext>
            </a:extLst>
          </p:cNvPr>
          <p:cNvSpPr txBox="1"/>
          <p:nvPr/>
        </p:nvSpPr>
        <p:spPr>
          <a:xfrm>
            <a:off x="8730343" y="4428069"/>
            <a:ext cx="2427514" cy="369332"/>
          </a:xfrm>
          <a:prstGeom prst="rect">
            <a:avLst/>
          </a:prstGeom>
          <a:noFill/>
        </p:spPr>
        <p:txBody>
          <a:bodyPr wrap="square" rtlCol="0">
            <a:spAutoFit/>
          </a:bodyPr>
          <a:lstStyle/>
          <a:p>
            <a:r>
              <a:rPr lang="en-DK" dirty="0"/>
              <a:t>Data fit</a:t>
            </a:r>
          </a:p>
        </p:txBody>
      </p:sp>
      <p:sp>
        <p:nvSpPr>
          <p:cNvPr id="27" name="TextBox 26">
            <a:extLst>
              <a:ext uri="{FF2B5EF4-FFF2-40B4-BE49-F238E27FC236}">
                <a16:creationId xmlns:a16="http://schemas.microsoft.com/office/drawing/2014/main" id="{7219FCCA-DF81-DD90-4268-C5C521C29646}"/>
              </a:ext>
            </a:extLst>
          </p:cNvPr>
          <p:cNvSpPr txBox="1"/>
          <p:nvPr/>
        </p:nvSpPr>
        <p:spPr>
          <a:xfrm>
            <a:off x="8730343" y="5055409"/>
            <a:ext cx="2427514" cy="369332"/>
          </a:xfrm>
          <a:prstGeom prst="rect">
            <a:avLst/>
          </a:prstGeom>
          <a:noFill/>
        </p:spPr>
        <p:txBody>
          <a:bodyPr wrap="square" rtlCol="0">
            <a:spAutoFit/>
          </a:bodyPr>
          <a:lstStyle/>
          <a:p>
            <a:r>
              <a:rPr lang="en-DK" dirty="0"/>
              <a:t>Model complexity</a:t>
            </a:r>
          </a:p>
        </p:txBody>
      </p:sp>
      <p:sp>
        <p:nvSpPr>
          <p:cNvPr id="28" name="TextBox 27">
            <a:extLst>
              <a:ext uri="{FF2B5EF4-FFF2-40B4-BE49-F238E27FC236}">
                <a16:creationId xmlns:a16="http://schemas.microsoft.com/office/drawing/2014/main" id="{85BC8C59-B199-B744-7881-10EE9629FBA4}"/>
              </a:ext>
            </a:extLst>
          </p:cNvPr>
          <p:cNvSpPr txBox="1"/>
          <p:nvPr/>
        </p:nvSpPr>
        <p:spPr>
          <a:xfrm>
            <a:off x="8730343" y="5784017"/>
            <a:ext cx="2427514" cy="369332"/>
          </a:xfrm>
          <a:prstGeom prst="rect">
            <a:avLst/>
          </a:prstGeom>
          <a:noFill/>
        </p:spPr>
        <p:txBody>
          <a:bodyPr wrap="square" rtlCol="0">
            <a:spAutoFit/>
          </a:bodyPr>
          <a:lstStyle/>
          <a:p>
            <a:r>
              <a:rPr lang="en-DK" dirty="0"/>
              <a:t>Normalization</a:t>
            </a:r>
          </a:p>
        </p:txBody>
      </p:sp>
      <p:sp>
        <p:nvSpPr>
          <p:cNvPr id="30" name="Slide Number Placeholder 29">
            <a:extLst>
              <a:ext uri="{FF2B5EF4-FFF2-40B4-BE49-F238E27FC236}">
                <a16:creationId xmlns:a16="http://schemas.microsoft.com/office/drawing/2014/main" id="{7C9ED7BE-0889-669B-6EA0-35BABF2BCA89}"/>
              </a:ext>
            </a:extLst>
          </p:cNvPr>
          <p:cNvSpPr>
            <a:spLocks noGrp="1"/>
          </p:cNvSpPr>
          <p:nvPr>
            <p:ph type="sldNum" sz="quarter" idx="12"/>
          </p:nvPr>
        </p:nvSpPr>
        <p:spPr/>
        <p:txBody>
          <a:bodyPr/>
          <a:lstStyle/>
          <a:p>
            <a:fld id="{1D577350-AC76-F346-A529-4661B3C80334}" type="slidenum">
              <a:rPr lang="en-DK" smtClean="0"/>
              <a:t>42</a:t>
            </a:fld>
            <a:endParaRPr lang="en-DK"/>
          </a:p>
        </p:txBody>
      </p:sp>
      <p:sp>
        <p:nvSpPr>
          <p:cNvPr id="31" name="Footer Placeholder 30">
            <a:extLst>
              <a:ext uri="{FF2B5EF4-FFF2-40B4-BE49-F238E27FC236}">
                <a16:creationId xmlns:a16="http://schemas.microsoft.com/office/drawing/2014/main" id="{A7C836F8-06F2-017A-A87F-EC3F2E9CFB5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573167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blue and red diagram&#10;&#10;AI-generated content may be incorrect.">
            <a:extLst>
              <a:ext uri="{FF2B5EF4-FFF2-40B4-BE49-F238E27FC236}">
                <a16:creationId xmlns:a16="http://schemas.microsoft.com/office/drawing/2014/main" id="{58CEF18C-BF23-5941-ABF1-D179EA4849AC}"/>
              </a:ext>
            </a:extLst>
          </p:cNvPr>
          <p:cNvPicPr>
            <a:picLocks noChangeAspect="1"/>
          </p:cNvPicPr>
          <p:nvPr/>
        </p:nvPicPr>
        <p:blipFill>
          <a:blip r:embed="rId2"/>
          <a:stretch>
            <a:fillRect/>
          </a:stretch>
        </p:blipFill>
        <p:spPr>
          <a:xfrm>
            <a:off x="3308350" y="1835634"/>
            <a:ext cx="5575300" cy="3759200"/>
          </a:xfrm>
          <a:prstGeom prst="rect">
            <a:avLst/>
          </a:prstGeom>
        </p:spPr>
      </p:pic>
      <p:cxnSp>
        <p:nvCxnSpPr>
          <p:cNvPr id="13" name="Straight Arrow Connector 12">
            <a:extLst>
              <a:ext uri="{FF2B5EF4-FFF2-40B4-BE49-F238E27FC236}">
                <a16:creationId xmlns:a16="http://schemas.microsoft.com/office/drawing/2014/main" id="{8F6F6ACC-CFB3-AEF2-E8F1-656C5D672B65}"/>
              </a:ext>
            </a:extLst>
          </p:cNvPr>
          <p:cNvCxnSpPr>
            <a:cxnSpLocks/>
          </p:cNvCxnSpPr>
          <p:nvPr/>
        </p:nvCxnSpPr>
        <p:spPr>
          <a:xfrm flipH="1">
            <a:off x="7846142" y="1549400"/>
            <a:ext cx="1338863" cy="45638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B767732-93E0-087D-70D0-AEC06A80D969}"/>
              </a:ext>
            </a:extLst>
          </p:cNvPr>
          <p:cNvCxnSpPr>
            <a:cxnSpLocks/>
          </p:cNvCxnSpPr>
          <p:nvPr/>
        </p:nvCxnSpPr>
        <p:spPr>
          <a:xfrm>
            <a:off x="3006995" y="1407484"/>
            <a:ext cx="1845224" cy="126000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191F1D3-24F7-C85A-8093-3E067F77CBBB}"/>
              </a:ext>
            </a:extLst>
          </p:cNvPr>
          <p:cNvCxnSpPr>
            <a:cxnSpLocks/>
          </p:cNvCxnSpPr>
          <p:nvPr/>
        </p:nvCxnSpPr>
        <p:spPr>
          <a:xfrm flipV="1">
            <a:off x="3133362" y="4550229"/>
            <a:ext cx="1718857" cy="75837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0E3ACF7-E715-5719-9AF7-A7F87A713E71}"/>
              </a:ext>
            </a:extLst>
          </p:cNvPr>
          <p:cNvCxnSpPr>
            <a:cxnSpLocks/>
          </p:cNvCxnSpPr>
          <p:nvPr/>
        </p:nvCxnSpPr>
        <p:spPr>
          <a:xfrm flipH="1" flipV="1">
            <a:off x="6792686" y="5014320"/>
            <a:ext cx="2592141" cy="10283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AFE78B2-D979-9001-C26C-BFCDB79E9A8F}"/>
                  </a:ext>
                </a:extLst>
              </p:cNvPr>
              <p:cNvSpPr txBox="1"/>
              <p:nvPr/>
            </p:nvSpPr>
            <p:spPr>
              <a:xfrm>
                <a:off x="3469022" y="232951"/>
                <a:ext cx="5276772" cy="103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r>
                        <a:rPr lang="da-DK" b="1" i="1" smtClean="0">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d>
                            <m:dPr>
                              <m:begChr m:val="|"/>
                              <m:endChr m:val="|"/>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i="1">
                                  <a:latin typeface="Cambria Math" panose="02040503050406030204" pitchFamily="18" charset="0"/>
                                </a:rPr>
                                <m:t>(</m:t>
                              </m:r>
                              <m:r>
                                <a:rPr lang="da-DK" i="1">
                                  <a:latin typeface="Cambria Math" panose="02040503050406030204" pitchFamily="18" charset="0"/>
                                </a:rPr>
                                <m:t>𝑋</m:t>
                              </m:r>
                              <m:r>
                                <a:rPr lang="da-DK" i="1">
                                  <a:latin typeface="Cambria Math" panose="02040503050406030204" pitchFamily="18" charset="0"/>
                                </a:rPr>
                                <m:t>, </m:t>
                              </m:r>
                              <m:r>
                                <a:rPr lang="da-DK" i="1">
                                  <a:latin typeface="Cambria Math" panose="02040503050406030204" pitchFamily="18" charset="0"/>
                                </a:rPr>
                                <m:t>𝑋</m:t>
                              </m:r>
                              <m:r>
                                <a:rPr lang="da-DK" i="1">
                                  <a:latin typeface="Cambria Math" panose="02040503050406030204" pitchFamily="18" charset="0"/>
                                </a:rPr>
                                <m:t>)+</m:t>
                              </m:r>
                              <m:sSup>
                                <m:sSupPr>
                                  <m:ctrlPr>
                                    <a:rPr lang="da-DK" i="1">
                                      <a:latin typeface="Cambria Math" panose="02040503050406030204" pitchFamily="18" charset="0"/>
                                    </a:rPr>
                                  </m:ctrlPr>
                                </m:sSupPr>
                                <m:e>
                                  <m:r>
                                    <a:rPr lang="da-DK" i="1">
                                      <a:latin typeface="Cambria Math" panose="02040503050406030204" pitchFamily="18" charset="0"/>
                                    </a:rPr>
                                    <m:t>𝜎</m:t>
                                  </m:r>
                                </m:e>
                                <m:sup>
                                  <m:r>
                                    <a:rPr lang="da-DK" i="1">
                                      <a:latin typeface="Cambria Math" panose="02040503050406030204" pitchFamily="18" charset="0"/>
                                    </a:rPr>
                                    <m:t>2</m:t>
                                  </m:r>
                                </m:sup>
                              </m:sSup>
                              <m:r>
                                <a:rPr lang="da-DK" i="1">
                                  <a:latin typeface="Cambria Math" panose="02040503050406030204" pitchFamily="18" charset="0"/>
                                </a:rPr>
                                <m:t>𝐼</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𝑛</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r>
                                <a:rPr lang="da-DK" i="1">
                                  <a:latin typeface="Cambria Math" panose="02040503050406030204" pitchFamily="18" charset="0"/>
                                </a:rPr>
                                <m:t>2</m:t>
                              </m:r>
                              <m:r>
                                <a:rPr lang="da-DK" i="1">
                                  <a:latin typeface="Cambria Math" panose="02040503050406030204" pitchFamily="18" charset="0"/>
                                </a:rPr>
                                <m:t>𝜋</m:t>
                              </m:r>
                            </m:e>
                          </m:func>
                          <m:r>
                            <m:rPr>
                              <m:nor/>
                            </m:rPr>
                            <a:rPr lang="en-DK" dirty="0"/>
                            <m:t> </m:t>
                          </m:r>
                        </m:e>
                      </m:func>
                    </m:oMath>
                  </m:oMathPara>
                </a14:m>
                <a:endParaRPr lang="en-DK" b="1" dirty="0"/>
              </a:p>
            </p:txBody>
          </p:sp>
        </mc:Choice>
        <mc:Fallback xmlns="">
          <p:sp>
            <p:nvSpPr>
              <p:cNvPr id="32" name="TextBox 31">
                <a:extLst>
                  <a:ext uri="{FF2B5EF4-FFF2-40B4-BE49-F238E27FC236}">
                    <a16:creationId xmlns:a16="http://schemas.microsoft.com/office/drawing/2014/main" id="{8AFE78B2-D979-9001-C26C-BFCDB79E9A8F}"/>
                  </a:ext>
                </a:extLst>
              </p:cNvPr>
              <p:cNvSpPr txBox="1">
                <a:spLocks noRot="1" noChangeAspect="1" noMove="1" noResize="1" noEditPoints="1" noAdjustHandles="1" noChangeArrowheads="1" noChangeShapeType="1" noTextEdit="1"/>
              </p:cNvSpPr>
              <p:nvPr/>
            </p:nvSpPr>
            <p:spPr>
              <a:xfrm>
                <a:off x="3469022" y="232951"/>
                <a:ext cx="5276772" cy="1037207"/>
              </a:xfrm>
              <a:prstGeom prst="rect">
                <a:avLst/>
              </a:prstGeom>
              <a:blipFill>
                <a:blip r:embed="rId3"/>
                <a:stretch>
                  <a:fillRect t="-2439" b="-7317"/>
                </a:stretch>
              </a:blipFill>
            </p:spPr>
            <p:txBody>
              <a:bodyPr/>
              <a:lstStyle/>
              <a:p>
                <a:r>
                  <a:rPr lang="en-DK">
                    <a:noFill/>
                  </a:rPr>
                  <a:t> </a:t>
                </a:r>
              </a:p>
            </p:txBody>
          </p:sp>
        </mc:Fallback>
      </mc:AlternateContent>
      <p:sp>
        <p:nvSpPr>
          <p:cNvPr id="33" name="Slide Number Placeholder 32">
            <a:extLst>
              <a:ext uri="{FF2B5EF4-FFF2-40B4-BE49-F238E27FC236}">
                <a16:creationId xmlns:a16="http://schemas.microsoft.com/office/drawing/2014/main" id="{AF826537-1AF4-6397-1F01-70F9F937774B}"/>
              </a:ext>
            </a:extLst>
          </p:cNvPr>
          <p:cNvSpPr>
            <a:spLocks noGrp="1"/>
          </p:cNvSpPr>
          <p:nvPr>
            <p:ph type="sldNum" sz="quarter" idx="12"/>
          </p:nvPr>
        </p:nvSpPr>
        <p:spPr/>
        <p:txBody>
          <a:bodyPr/>
          <a:lstStyle/>
          <a:p>
            <a:fld id="{1D577350-AC76-F346-A529-4661B3C80334}" type="slidenum">
              <a:rPr lang="en-DK" smtClean="0"/>
              <a:t>43</a:t>
            </a:fld>
            <a:endParaRPr lang="en-DK"/>
          </a:p>
        </p:txBody>
      </p:sp>
      <p:sp>
        <p:nvSpPr>
          <p:cNvPr id="34" name="Footer Placeholder 33">
            <a:extLst>
              <a:ext uri="{FF2B5EF4-FFF2-40B4-BE49-F238E27FC236}">
                <a16:creationId xmlns:a16="http://schemas.microsoft.com/office/drawing/2014/main" id="{D51CBB4E-CC10-8F39-E920-32E56C75429C}"/>
              </a:ext>
            </a:extLst>
          </p:cNvPr>
          <p:cNvSpPr>
            <a:spLocks noGrp="1"/>
          </p:cNvSpPr>
          <p:nvPr>
            <p:ph type="ftr" sz="quarter" idx="11"/>
          </p:nvPr>
        </p:nvSpPr>
        <p:spPr/>
        <p:txBody>
          <a:bodyPr/>
          <a:lstStyle/>
          <a:p>
            <a:r>
              <a:rPr lang="en-GB"/>
              <a:t>Nanospace 2025</a:t>
            </a:r>
            <a:endParaRPr lang="en-DK" dirty="0"/>
          </a:p>
        </p:txBody>
      </p:sp>
      <p:pic>
        <p:nvPicPr>
          <p:cNvPr id="42" name="Picture 41" descr="A graph with a purple line and red dots&#10;&#10;AI-generated content may be incorrect.">
            <a:extLst>
              <a:ext uri="{FF2B5EF4-FFF2-40B4-BE49-F238E27FC236}">
                <a16:creationId xmlns:a16="http://schemas.microsoft.com/office/drawing/2014/main" id="{87360DAA-C722-3D42-6FF1-F81F8AB5420D}"/>
              </a:ext>
            </a:extLst>
          </p:cNvPr>
          <p:cNvPicPr>
            <a:picLocks noChangeAspect="1"/>
          </p:cNvPicPr>
          <p:nvPr/>
        </p:nvPicPr>
        <p:blipFill>
          <a:blip r:embed="rId4"/>
          <a:stretch>
            <a:fillRect/>
          </a:stretch>
        </p:blipFill>
        <p:spPr>
          <a:xfrm>
            <a:off x="531476" y="4018912"/>
            <a:ext cx="2520000" cy="2520000"/>
          </a:xfrm>
          <a:prstGeom prst="rect">
            <a:avLst/>
          </a:prstGeom>
        </p:spPr>
      </p:pic>
      <p:pic>
        <p:nvPicPr>
          <p:cNvPr id="44" name="Picture 43" descr="A graph of a graph with red dots&#10;&#10;AI-generated content may be incorrect.">
            <a:extLst>
              <a:ext uri="{FF2B5EF4-FFF2-40B4-BE49-F238E27FC236}">
                <a16:creationId xmlns:a16="http://schemas.microsoft.com/office/drawing/2014/main" id="{1461D95D-B640-88DB-D10B-BD6BA5D350F3}"/>
              </a:ext>
            </a:extLst>
          </p:cNvPr>
          <p:cNvPicPr>
            <a:picLocks noChangeAspect="1"/>
          </p:cNvPicPr>
          <p:nvPr/>
        </p:nvPicPr>
        <p:blipFill>
          <a:blip r:embed="rId5"/>
          <a:stretch>
            <a:fillRect/>
          </a:stretch>
        </p:blipFill>
        <p:spPr>
          <a:xfrm>
            <a:off x="9218707" y="147484"/>
            <a:ext cx="2520000" cy="2520000"/>
          </a:xfrm>
          <a:prstGeom prst="rect">
            <a:avLst/>
          </a:prstGeom>
        </p:spPr>
      </p:pic>
      <p:pic>
        <p:nvPicPr>
          <p:cNvPr id="46" name="Picture 45" descr="A graph of a graph with a line and a point&#10;&#10;AI-generated content may be incorrect.">
            <a:extLst>
              <a:ext uri="{FF2B5EF4-FFF2-40B4-BE49-F238E27FC236}">
                <a16:creationId xmlns:a16="http://schemas.microsoft.com/office/drawing/2014/main" id="{3401EA65-D696-CCA5-F306-80665711A045}"/>
              </a:ext>
            </a:extLst>
          </p:cNvPr>
          <p:cNvPicPr>
            <a:picLocks noChangeAspect="1"/>
          </p:cNvPicPr>
          <p:nvPr/>
        </p:nvPicPr>
        <p:blipFill>
          <a:blip r:embed="rId6"/>
          <a:stretch>
            <a:fillRect/>
          </a:stretch>
        </p:blipFill>
        <p:spPr>
          <a:xfrm>
            <a:off x="9384827" y="3857150"/>
            <a:ext cx="2520000" cy="2520000"/>
          </a:xfrm>
          <a:prstGeom prst="rect">
            <a:avLst/>
          </a:prstGeom>
        </p:spPr>
      </p:pic>
      <p:pic>
        <p:nvPicPr>
          <p:cNvPr id="48" name="Picture 47" descr="A graph of a graph&#10;&#10;AI-generated content may be incorrect.">
            <a:extLst>
              <a:ext uri="{FF2B5EF4-FFF2-40B4-BE49-F238E27FC236}">
                <a16:creationId xmlns:a16="http://schemas.microsoft.com/office/drawing/2014/main" id="{BF94F912-A750-EDE5-2A52-97F682D62FE4}"/>
              </a:ext>
            </a:extLst>
          </p:cNvPr>
          <p:cNvPicPr>
            <a:picLocks noChangeAspect="1"/>
          </p:cNvPicPr>
          <p:nvPr/>
        </p:nvPicPr>
        <p:blipFill>
          <a:blip r:embed="rId7"/>
          <a:stretch>
            <a:fillRect/>
          </a:stretch>
        </p:blipFill>
        <p:spPr>
          <a:xfrm>
            <a:off x="486995" y="232951"/>
            <a:ext cx="2520000" cy="2520000"/>
          </a:xfrm>
          <a:prstGeom prst="rect">
            <a:avLst/>
          </a:prstGeom>
        </p:spPr>
      </p:pic>
    </p:spTree>
    <p:extLst>
      <p:ext uri="{BB962C8B-B14F-4D97-AF65-F5344CB8AC3E}">
        <p14:creationId xmlns:p14="http://schemas.microsoft.com/office/powerpoint/2010/main" val="870861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724D-0CE4-9644-6C5C-B6634874BDDE}"/>
            </a:ext>
          </a:extLst>
        </p:cNvPr>
        <p:cNvGrpSpPr/>
        <p:nvPr/>
      </p:nvGrpSpPr>
      <p:grpSpPr>
        <a:xfrm>
          <a:off x="0" y="0"/>
          <a:ext cx="0" cy="0"/>
          <a:chOff x="0" y="0"/>
          <a:chExt cx="0" cy="0"/>
        </a:xfrm>
      </p:grpSpPr>
      <p:pic>
        <p:nvPicPr>
          <p:cNvPr id="37" name="Picture 36" descr="A blue and red scale with black lines&#10;&#10;AI-generated content may be incorrect.">
            <a:extLst>
              <a:ext uri="{FF2B5EF4-FFF2-40B4-BE49-F238E27FC236}">
                <a16:creationId xmlns:a16="http://schemas.microsoft.com/office/drawing/2014/main" id="{F8F7250B-73BD-8922-9031-1C3F404EC58B}"/>
              </a:ext>
            </a:extLst>
          </p:cNvPr>
          <p:cNvPicPr>
            <a:picLocks noChangeAspect="1"/>
          </p:cNvPicPr>
          <p:nvPr/>
        </p:nvPicPr>
        <p:blipFill>
          <a:blip r:embed="rId2"/>
          <a:stretch>
            <a:fillRect/>
          </a:stretch>
        </p:blipFill>
        <p:spPr>
          <a:xfrm>
            <a:off x="3319758" y="1620359"/>
            <a:ext cx="5575300" cy="3759200"/>
          </a:xfrm>
          <a:prstGeom prst="rect">
            <a:avLst/>
          </a:prstGeom>
        </p:spPr>
      </p:pic>
      <p:cxnSp>
        <p:nvCxnSpPr>
          <p:cNvPr id="13" name="Straight Arrow Connector 12">
            <a:extLst>
              <a:ext uri="{FF2B5EF4-FFF2-40B4-BE49-F238E27FC236}">
                <a16:creationId xmlns:a16="http://schemas.microsoft.com/office/drawing/2014/main" id="{FDD53ED2-9E79-2508-B711-144DB7878786}"/>
              </a:ext>
            </a:extLst>
          </p:cNvPr>
          <p:cNvCxnSpPr>
            <a:cxnSpLocks/>
          </p:cNvCxnSpPr>
          <p:nvPr/>
        </p:nvCxnSpPr>
        <p:spPr>
          <a:xfrm flipH="1">
            <a:off x="7663543" y="1620359"/>
            <a:ext cx="1417911" cy="422527"/>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773801C-7DB9-EEEC-B508-494A31735693}"/>
              </a:ext>
            </a:extLst>
          </p:cNvPr>
          <p:cNvCxnSpPr>
            <a:cxnSpLocks/>
          </p:cNvCxnSpPr>
          <p:nvPr/>
        </p:nvCxnSpPr>
        <p:spPr>
          <a:xfrm>
            <a:off x="3319758" y="1620359"/>
            <a:ext cx="2329928" cy="131864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683C322-2C8D-D600-6E27-6C827922CCD7}"/>
              </a:ext>
            </a:extLst>
          </p:cNvPr>
          <p:cNvCxnSpPr>
            <a:cxnSpLocks/>
          </p:cNvCxnSpPr>
          <p:nvPr/>
        </p:nvCxnSpPr>
        <p:spPr>
          <a:xfrm flipV="1">
            <a:off x="3133362" y="4321629"/>
            <a:ext cx="1841360" cy="98697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88AD20D-C793-AA77-00F8-40100BD453A0}"/>
              </a:ext>
            </a:extLst>
          </p:cNvPr>
          <p:cNvCxnSpPr>
            <a:cxnSpLocks/>
          </p:cNvCxnSpPr>
          <p:nvPr/>
        </p:nvCxnSpPr>
        <p:spPr>
          <a:xfrm flipH="1" flipV="1">
            <a:off x="6858000" y="4815114"/>
            <a:ext cx="2592141" cy="34600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9AE99A6-88A8-FB93-B0D6-B0F1AB341895}"/>
                  </a:ext>
                </a:extLst>
              </p:cNvPr>
              <p:cNvSpPr txBox="1"/>
              <p:nvPr/>
            </p:nvSpPr>
            <p:spPr>
              <a:xfrm>
                <a:off x="3469022" y="232951"/>
                <a:ext cx="5276772" cy="103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r>
                        <a:rPr lang="da-DK" b="1" i="1" smtClean="0">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d>
                            <m:dPr>
                              <m:begChr m:val="|"/>
                              <m:endChr m:val="|"/>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i="1">
                                  <a:latin typeface="Cambria Math" panose="02040503050406030204" pitchFamily="18" charset="0"/>
                                </a:rPr>
                                <m:t>(</m:t>
                              </m:r>
                              <m:r>
                                <a:rPr lang="da-DK" i="1">
                                  <a:latin typeface="Cambria Math" panose="02040503050406030204" pitchFamily="18" charset="0"/>
                                </a:rPr>
                                <m:t>𝑋</m:t>
                              </m:r>
                              <m:r>
                                <a:rPr lang="da-DK" i="1">
                                  <a:latin typeface="Cambria Math" panose="02040503050406030204" pitchFamily="18" charset="0"/>
                                </a:rPr>
                                <m:t>, </m:t>
                              </m:r>
                              <m:r>
                                <a:rPr lang="da-DK" i="1">
                                  <a:latin typeface="Cambria Math" panose="02040503050406030204" pitchFamily="18" charset="0"/>
                                </a:rPr>
                                <m:t>𝑋</m:t>
                              </m:r>
                              <m:r>
                                <a:rPr lang="da-DK" i="1">
                                  <a:latin typeface="Cambria Math" panose="02040503050406030204" pitchFamily="18" charset="0"/>
                                </a:rPr>
                                <m:t>)+</m:t>
                              </m:r>
                              <m:sSup>
                                <m:sSupPr>
                                  <m:ctrlPr>
                                    <a:rPr lang="da-DK" i="1">
                                      <a:latin typeface="Cambria Math" panose="02040503050406030204" pitchFamily="18" charset="0"/>
                                    </a:rPr>
                                  </m:ctrlPr>
                                </m:sSupPr>
                                <m:e>
                                  <m:r>
                                    <a:rPr lang="da-DK" i="1">
                                      <a:latin typeface="Cambria Math" panose="02040503050406030204" pitchFamily="18" charset="0"/>
                                    </a:rPr>
                                    <m:t>𝜎</m:t>
                                  </m:r>
                                </m:e>
                                <m:sup>
                                  <m:r>
                                    <a:rPr lang="da-DK" i="1">
                                      <a:latin typeface="Cambria Math" panose="02040503050406030204" pitchFamily="18" charset="0"/>
                                    </a:rPr>
                                    <m:t>2</m:t>
                                  </m:r>
                                </m:sup>
                              </m:sSup>
                              <m:r>
                                <a:rPr lang="da-DK" i="1">
                                  <a:latin typeface="Cambria Math" panose="02040503050406030204" pitchFamily="18" charset="0"/>
                                </a:rPr>
                                <m:t>𝐼</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𝑛</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r>
                                <a:rPr lang="da-DK" i="1">
                                  <a:latin typeface="Cambria Math" panose="02040503050406030204" pitchFamily="18" charset="0"/>
                                </a:rPr>
                                <m:t>2</m:t>
                              </m:r>
                              <m:r>
                                <a:rPr lang="da-DK" i="1">
                                  <a:latin typeface="Cambria Math" panose="02040503050406030204" pitchFamily="18" charset="0"/>
                                </a:rPr>
                                <m:t>𝜋</m:t>
                              </m:r>
                            </m:e>
                          </m:func>
                          <m:r>
                            <m:rPr>
                              <m:nor/>
                            </m:rPr>
                            <a:rPr lang="en-DK" dirty="0"/>
                            <m:t> </m:t>
                          </m:r>
                        </m:e>
                      </m:func>
                    </m:oMath>
                  </m:oMathPara>
                </a14:m>
                <a:endParaRPr lang="en-DK" b="1" dirty="0"/>
              </a:p>
            </p:txBody>
          </p:sp>
        </mc:Choice>
        <mc:Fallback xmlns="">
          <p:sp>
            <p:nvSpPr>
              <p:cNvPr id="32" name="TextBox 31">
                <a:extLst>
                  <a:ext uri="{FF2B5EF4-FFF2-40B4-BE49-F238E27FC236}">
                    <a16:creationId xmlns:a16="http://schemas.microsoft.com/office/drawing/2014/main" id="{89AE99A6-88A8-FB93-B0D6-B0F1AB341895}"/>
                  </a:ext>
                </a:extLst>
              </p:cNvPr>
              <p:cNvSpPr txBox="1">
                <a:spLocks noRot="1" noChangeAspect="1" noMove="1" noResize="1" noEditPoints="1" noAdjustHandles="1" noChangeArrowheads="1" noChangeShapeType="1" noTextEdit="1"/>
              </p:cNvSpPr>
              <p:nvPr/>
            </p:nvSpPr>
            <p:spPr>
              <a:xfrm>
                <a:off x="3469022" y="232951"/>
                <a:ext cx="5276772" cy="1037207"/>
              </a:xfrm>
              <a:prstGeom prst="rect">
                <a:avLst/>
              </a:prstGeom>
              <a:blipFill>
                <a:blip r:embed="rId3"/>
                <a:stretch>
                  <a:fillRect t="-2439" b="-7317"/>
                </a:stretch>
              </a:blipFill>
            </p:spPr>
            <p:txBody>
              <a:bodyPr/>
              <a:lstStyle/>
              <a:p>
                <a:r>
                  <a:rPr lang="en-DK">
                    <a:noFill/>
                  </a:rPr>
                  <a:t> </a:t>
                </a:r>
              </a:p>
            </p:txBody>
          </p:sp>
        </mc:Fallback>
      </mc:AlternateContent>
      <p:sp>
        <p:nvSpPr>
          <p:cNvPr id="22" name="Slide Number Placeholder 21">
            <a:extLst>
              <a:ext uri="{FF2B5EF4-FFF2-40B4-BE49-F238E27FC236}">
                <a16:creationId xmlns:a16="http://schemas.microsoft.com/office/drawing/2014/main" id="{D283F67D-3558-7371-7BE1-8C818AF90D32}"/>
              </a:ext>
            </a:extLst>
          </p:cNvPr>
          <p:cNvSpPr>
            <a:spLocks noGrp="1"/>
          </p:cNvSpPr>
          <p:nvPr>
            <p:ph type="sldNum" sz="quarter" idx="12"/>
          </p:nvPr>
        </p:nvSpPr>
        <p:spPr/>
        <p:txBody>
          <a:bodyPr/>
          <a:lstStyle/>
          <a:p>
            <a:fld id="{1D577350-AC76-F346-A529-4661B3C80334}" type="slidenum">
              <a:rPr lang="en-DK" smtClean="0"/>
              <a:t>44</a:t>
            </a:fld>
            <a:endParaRPr lang="en-DK"/>
          </a:p>
        </p:txBody>
      </p:sp>
      <p:sp>
        <p:nvSpPr>
          <p:cNvPr id="23" name="Footer Placeholder 22">
            <a:extLst>
              <a:ext uri="{FF2B5EF4-FFF2-40B4-BE49-F238E27FC236}">
                <a16:creationId xmlns:a16="http://schemas.microsoft.com/office/drawing/2014/main" id="{7C701A86-7A65-DD6F-A588-CE7D81C0CC66}"/>
              </a:ext>
            </a:extLst>
          </p:cNvPr>
          <p:cNvSpPr>
            <a:spLocks noGrp="1"/>
          </p:cNvSpPr>
          <p:nvPr>
            <p:ph type="ftr" sz="quarter" idx="11"/>
          </p:nvPr>
        </p:nvSpPr>
        <p:spPr/>
        <p:txBody>
          <a:bodyPr/>
          <a:lstStyle/>
          <a:p>
            <a:r>
              <a:rPr lang="en-GB"/>
              <a:t>Nanospace 2025</a:t>
            </a:r>
            <a:endParaRPr lang="en-DK" dirty="0"/>
          </a:p>
        </p:txBody>
      </p:sp>
      <p:pic>
        <p:nvPicPr>
          <p:cNvPr id="42" name="Picture 41" descr="A graph with a line and a point&#10;&#10;AI-generated content may be incorrect.">
            <a:extLst>
              <a:ext uri="{FF2B5EF4-FFF2-40B4-BE49-F238E27FC236}">
                <a16:creationId xmlns:a16="http://schemas.microsoft.com/office/drawing/2014/main" id="{AB6E3EF8-2273-F2BD-1FF7-5224DDC356BF}"/>
              </a:ext>
            </a:extLst>
          </p:cNvPr>
          <p:cNvPicPr>
            <a:picLocks noChangeAspect="1"/>
          </p:cNvPicPr>
          <p:nvPr/>
        </p:nvPicPr>
        <p:blipFill>
          <a:blip r:embed="rId4"/>
          <a:stretch>
            <a:fillRect/>
          </a:stretch>
        </p:blipFill>
        <p:spPr>
          <a:xfrm>
            <a:off x="520164" y="3901117"/>
            <a:ext cx="2520000" cy="2520000"/>
          </a:xfrm>
          <a:prstGeom prst="rect">
            <a:avLst/>
          </a:prstGeom>
        </p:spPr>
      </p:pic>
      <p:pic>
        <p:nvPicPr>
          <p:cNvPr id="44" name="Picture 43" descr="A graph of a graph with red dots&#10;&#10;AI-generated content may be incorrect.">
            <a:extLst>
              <a:ext uri="{FF2B5EF4-FFF2-40B4-BE49-F238E27FC236}">
                <a16:creationId xmlns:a16="http://schemas.microsoft.com/office/drawing/2014/main" id="{9808291D-6D61-22A7-3811-3EE306E54E88}"/>
              </a:ext>
            </a:extLst>
          </p:cNvPr>
          <p:cNvPicPr>
            <a:picLocks noChangeAspect="1"/>
          </p:cNvPicPr>
          <p:nvPr/>
        </p:nvPicPr>
        <p:blipFill>
          <a:blip r:embed="rId5"/>
          <a:stretch>
            <a:fillRect/>
          </a:stretch>
        </p:blipFill>
        <p:spPr>
          <a:xfrm>
            <a:off x="9062032" y="565626"/>
            <a:ext cx="2520000" cy="2520000"/>
          </a:xfrm>
          <a:prstGeom prst="rect">
            <a:avLst/>
          </a:prstGeom>
        </p:spPr>
      </p:pic>
      <p:pic>
        <p:nvPicPr>
          <p:cNvPr id="46" name="Picture 45" descr="A graph with red dots and a line&#10;&#10;AI-generated content may be incorrect.">
            <a:extLst>
              <a:ext uri="{FF2B5EF4-FFF2-40B4-BE49-F238E27FC236}">
                <a16:creationId xmlns:a16="http://schemas.microsoft.com/office/drawing/2014/main" id="{F3A70BC7-A0C2-4118-1AD5-6087573323F1}"/>
              </a:ext>
            </a:extLst>
          </p:cNvPr>
          <p:cNvPicPr>
            <a:picLocks noChangeAspect="1"/>
          </p:cNvPicPr>
          <p:nvPr/>
        </p:nvPicPr>
        <p:blipFill>
          <a:blip r:embed="rId6"/>
          <a:stretch>
            <a:fillRect/>
          </a:stretch>
        </p:blipFill>
        <p:spPr>
          <a:xfrm>
            <a:off x="9518336" y="4119559"/>
            <a:ext cx="2520000" cy="2520000"/>
          </a:xfrm>
          <a:prstGeom prst="rect">
            <a:avLst/>
          </a:prstGeom>
        </p:spPr>
      </p:pic>
      <p:pic>
        <p:nvPicPr>
          <p:cNvPr id="48" name="Picture 47" descr="A graph of a graph&#10;&#10;AI-generated content may be incorrect.">
            <a:extLst>
              <a:ext uri="{FF2B5EF4-FFF2-40B4-BE49-F238E27FC236}">
                <a16:creationId xmlns:a16="http://schemas.microsoft.com/office/drawing/2014/main" id="{F1050894-6D6E-8251-2D28-60BD9D10ED15}"/>
              </a:ext>
            </a:extLst>
          </p:cNvPr>
          <p:cNvPicPr>
            <a:picLocks noChangeAspect="1"/>
          </p:cNvPicPr>
          <p:nvPr/>
        </p:nvPicPr>
        <p:blipFill>
          <a:blip r:embed="rId7"/>
          <a:stretch>
            <a:fillRect/>
          </a:stretch>
        </p:blipFill>
        <p:spPr>
          <a:xfrm>
            <a:off x="681813" y="232951"/>
            <a:ext cx="2520000" cy="2520000"/>
          </a:xfrm>
          <a:prstGeom prst="rect">
            <a:avLst/>
          </a:prstGeom>
        </p:spPr>
      </p:pic>
    </p:spTree>
    <p:extLst>
      <p:ext uri="{BB962C8B-B14F-4D97-AF65-F5344CB8AC3E}">
        <p14:creationId xmlns:p14="http://schemas.microsoft.com/office/powerpoint/2010/main" val="2753045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EBCD9C-C347-12EC-6D7A-5D11E23F7A1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727A794B-B8D1-0F67-F85F-B09F7BB39075}"/>
              </a:ext>
            </a:extLst>
          </p:cNvPr>
          <p:cNvSpPr>
            <a:spLocks noGrp="1"/>
          </p:cNvSpPr>
          <p:nvPr>
            <p:ph type="sldNum" sz="quarter" idx="12"/>
          </p:nvPr>
        </p:nvSpPr>
        <p:spPr/>
        <p:txBody>
          <a:bodyPr/>
          <a:lstStyle/>
          <a:p>
            <a:fld id="{1D577350-AC76-F346-A529-4661B3C80334}" type="slidenum">
              <a:rPr lang="en-DK" smtClean="0"/>
              <a:t>45</a:t>
            </a:fld>
            <a:endParaRPr lang="en-DK"/>
          </a:p>
        </p:txBody>
      </p:sp>
      <p:pic>
        <p:nvPicPr>
          <p:cNvPr id="6" name="Picture 5">
            <a:extLst>
              <a:ext uri="{FF2B5EF4-FFF2-40B4-BE49-F238E27FC236}">
                <a16:creationId xmlns:a16="http://schemas.microsoft.com/office/drawing/2014/main" id="{6CDB338F-3683-945D-E4E4-E8E6AF4C4618}"/>
              </a:ext>
            </a:extLst>
          </p:cNvPr>
          <p:cNvPicPr>
            <a:picLocks noChangeAspect="1"/>
          </p:cNvPicPr>
          <p:nvPr/>
        </p:nvPicPr>
        <p:blipFill>
          <a:blip r:embed="rId2"/>
          <a:stretch>
            <a:fillRect/>
          </a:stretch>
        </p:blipFill>
        <p:spPr>
          <a:xfrm>
            <a:off x="3057404" y="1284743"/>
            <a:ext cx="6077191" cy="4288514"/>
          </a:xfrm>
          <a:prstGeom prst="rect">
            <a:avLst/>
          </a:prstGeom>
        </p:spPr>
      </p:pic>
      <p:pic>
        <p:nvPicPr>
          <p:cNvPr id="7" name="Picture 6">
            <a:extLst>
              <a:ext uri="{FF2B5EF4-FFF2-40B4-BE49-F238E27FC236}">
                <a16:creationId xmlns:a16="http://schemas.microsoft.com/office/drawing/2014/main" id="{A65A32B8-24BC-882F-E4D3-2D9EEFDC4860}"/>
              </a:ext>
            </a:extLst>
          </p:cNvPr>
          <p:cNvPicPr>
            <a:picLocks noChangeAspect="1"/>
          </p:cNvPicPr>
          <p:nvPr/>
        </p:nvPicPr>
        <p:blipFill>
          <a:blip r:embed="rId3"/>
          <a:srcRect l="48954" b="3574"/>
          <a:stretch>
            <a:fillRect/>
          </a:stretch>
        </p:blipFill>
        <p:spPr>
          <a:xfrm>
            <a:off x="9375494" y="2085645"/>
            <a:ext cx="2593614" cy="2686710"/>
          </a:xfrm>
          <a:prstGeom prst="rect">
            <a:avLst/>
          </a:prstGeom>
        </p:spPr>
      </p:pic>
      <p:pic>
        <p:nvPicPr>
          <p:cNvPr id="8" name="Picture 7">
            <a:extLst>
              <a:ext uri="{FF2B5EF4-FFF2-40B4-BE49-F238E27FC236}">
                <a16:creationId xmlns:a16="http://schemas.microsoft.com/office/drawing/2014/main" id="{95F7B881-C191-DC48-DAFF-4FF873F20EB0}"/>
              </a:ext>
            </a:extLst>
          </p:cNvPr>
          <p:cNvPicPr>
            <a:picLocks noChangeAspect="1"/>
          </p:cNvPicPr>
          <p:nvPr/>
        </p:nvPicPr>
        <p:blipFill>
          <a:blip r:embed="rId3"/>
          <a:srcRect r="51459"/>
          <a:stretch>
            <a:fillRect/>
          </a:stretch>
        </p:blipFill>
        <p:spPr>
          <a:xfrm>
            <a:off x="222892" y="2049790"/>
            <a:ext cx="2751802" cy="3108820"/>
          </a:xfrm>
          <a:prstGeom prst="rect">
            <a:avLst/>
          </a:prstGeom>
        </p:spPr>
      </p:pic>
      <p:cxnSp>
        <p:nvCxnSpPr>
          <p:cNvPr id="10" name="Straight Arrow Connector 9">
            <a:extLst>
              <a:ext uri="{FF2B5EF4-FFF2-40B4-BE49-F238E27FC236}">
                <a16:creationId xmlns:a16="http://schemas.microsoft.com/office/drawing/2014/main" id="{AC03FB64-3081-A25A-F453-9B8285A404D7}"/>
              </a:ext>
            </a:extLst>
          </p:cNvPr>
          <p:cNvCxnSpPr>
            <a:stCxn id="8" idx="3"/>
          </p:cNvCxnSpPr>
          <p:nvPr/>
        </p:nvCxnSpPr>
        <p:spPr>
          <a:xfrm>
            <a:off x="2974694" y="3604200"/>
            <a:ext cx="2430683" cy="3543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7358DE9-0522-DBF3-3EDF-01A9F905F994}"/>
              </a:ext>
            </a:extLst>
          </p:cNvPr>
          <p:cNvCxnSpPr>
            <a:cxnSpLocks/>
            <a:stCxn id="7" idx="1"/>
          </p:cNvCxnSpPr>
          <p:nvPr/>
        </p:nvCxnSpPr>
        <p:spPr>
          <a:xfrm flipH="1" flipV="1">
            <a:off x="7650866" y="1967696"/>
            <a:ext cx="1724628" cy="14613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058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C27D143-1933-6F1B-29EC-2E5FFFBF3F9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7758D44-C197-B30C-7DD0-CA7DF305FDDC}"/>
              </a:ext>
            </a:extLst>
          </p:cNvPr>
          <p:cNvSpPr>
            <a:spLocks noGrp="1"/>
          </p:cNvSpPr>
          <p:nvPr>
            <p:ph type="sldNum" sz="quarter" idx="12"/>
          </p:nvPr>
        </p:nvSpPr>
        <p:spPr/>
        <p:txBody>
          <a:bodyPr/>
          <a:lstStyle/>
          <a:p>
            <a:fld id="{1D577350-AC76-F346-A529-4661B3C80334}" type="slidenum">
              <a:rPr lang="en-DK" smtClean="0"/>
              <a:t>46</a:t>
            </a:fld>
            <a:endParaRPr lang="en-DK"/>
          </a:p>
        </p:txBody>
      </p:sp>
      <p:pic>
        <p:nvPicPr>
          <p:cNvPr id="6" name="Picture 5" descr="A blue and red scale with black lines&#10;&#10;AI-generated content may be incorrect.">
            <a:extLst>
              <a:ext uri="{FF2B5EF4-FFF2-40B4-BE49-F238E27FC236}">
                <a16:creationId xmlns:a16="http://schemas.microsoft.com/office/drawing/2014/main" id="{299282D8-38C3-38D9-E562-EACDAD6D5953}"/>
              </a:ext>
            </a:extLst>
          </p:cNvPr>
          <p:cNvPicPr>
            <a:picLocks noChangeAspect="1"/>
          </p:cNvPicPr>
          <p:nvPr/>
        </p:nvPicPr>
        <p:blipFill>
          <a:blip r:embed="rId2"/>
          <a:stretch>
            <a:fillRect/>
          </a:stretch>
        </p:blipFill>
        <p:spPr>
          <a:xfrm>
            <a:off x="6065049" y="1473200"/>
            <a:ext cx="5575300" cy="37592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A8D848-3F06-ACB9-2CFB-41DEB6C2C779}"/>
                  </a:ext>
                </a:extLst>
              </p:cNvPr>
              <p:cNvSpPr txBox="1"/>
              <p:nvPr/>
            </p:nvSpPr>
            <p:spPr>
              <a:xfrm>
                <a:off x="279839" y="2930735"/>
                <a:ext cx="527677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m:t>
                              </m:r>
                            </m:e>
                            <m:sub>
                              <m:r>
                                <a:rPr lang="da-DK" b="0" i="1" smtClean="0">
                                  <a:latin typeface="Cambria Math" panose="02040503050406030204" pitchFamily="18" charset="0"/>
                                </a:rPr>
                                <m:t>𝜃</m:t>
                              </m:r>
                            </m:sub>
                          </m:sSub>
                          <m:r>
                            <a:rPr lang="da-DK" b="0" i="1" smtClean="0">
                              <a:latin typeface="Cambria Math" panose="02040503050406030204" pitchFamily="18" charset="0"/>
                            </a:rPr>
                            <m:t> </m:t>
                          </m:r>
                          <m:r>
                            <m:rPr>
                              <m:sty m:val="p"/>
                            </m:rPr>
                            <a:rPr lang="da-DK" b="0" i="0" smtClean="0">
                              <a:latin typeface="Cambria Math" panose="02040503050406030204" pitchFamily="18" charset="0"/>
                            </a:rPr>
                            <m:t>log</m:t>
                          </m:r>
                        </m:fName>
                        <m:e>
                          <m:sSub>
                            <m:sSubPr>
                              <m:ctrlPr>
                                <a:rPr lang="da-DK" b="0" i="1" smtClean="0">
                                  <a:latin typeface="Cambria Math" panose="02040503050406030204" pitchFamily="18" charset="0"/>
                                </a:rPr>
                              </m:ctrlPr>
                            </m:sSubPr>
                            <m:e>
                              <m:r>
                                <a:rPr lang="da-DK" i="1">
                                  <a:latin typeface="Cambria Math" panose="02040503050406030204" pitchFamily="18" charset="0"/>
                                </a:rPr>
                                <m:t>𝑝</m:t>
                              </m:r>
                            </m:e>
                            <m:sub>
                              <m:r>
                                <a:rPr lang="da-DK" b="0" i="1" smtClean="0">
                                  <a:latin typeface="Cambria Math" panose="02040503050406030204" pitchFamily="18" charset="0"/>
                                </a:rPr>
                                <m:t>𝜃</m:t>
                              </m:r>
                            </m:sub>
                          </m:sSub>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e>
                      </m:func>
                    </m:oMath>
                  </m:oMathPara>
                </a14:m>
                <a:endParaRPr lang="en-DK" b="1" dirty="0"/>
              </a:p>
            </p:txBody>
          </p:sp>
        </mc:Choice>
        <mc:Fallback xmlns="">
          <p:sp>
            <p:nvSpPr>
              <p:cNvPr id="7" name="TextBox 6">
                <a:extLst>
                  <a:ext uri="{FF2B5EF4-FFF2-40B4-BE49-F238E27FC236}">
                    <a16:creationId xmlns:a16="http://schemas.microsoft.com/office/drawing/2014/main" id="{4CA8D848-3F06-ACB9-2CFB-41DEB6C2C779}"/>
                  </a:ext>
                </a:extLst>
              </p:cNvPr>
              <p:cNvSpPr txBox="1">
                <a:spLocks noRot="1" noChangeAspect="1" noMove="1" noResize="1" noEditPoints="1" noAdjustHandles="1" noChangeArrowheads="1" noChangeShapeType="1" noTextEdit="1"/>
              </p:cNvSpPr>
              <p:nvPr/>
            </p:nvSpPr>
            <p:spPr>
              <a:xfrm>
                <a:off x="279839" y="2930735"/>
                <a:ext cx="5276772" cy="276999"/>
              </a:xfrm>
              <a:prstGeom prst="rect">
                <a:avLst/>
              </a:prstGeom>
              <a:blipFill>
                <a:blip r:embed="rId3"/>
                <a:stretch>
                  <a:fillRect t="-8696" b="-39130"/>
                </a:stretch>
              </a:blipFill>
            </p:spPr>
            <p:txBody>
              <a:bodyPr/>
              <a:lstStyle/>
              <a:p>
                <a:r>
                  <a:rPr lang="en-DK">
                    <a:noFill/>
                  </a:rPr>
                  <a:t> </a:t>
                </a:r>
              </a:p>
            </p:txBody>
          </p:sp>
        </mc:Fallback>
      </mc:AlternateContent>
      <p:sp>
        <p:nvSpPr>
          <p:cNvPr id="8" name="TextBox 7">
            <a:extLst>
              <a:ext uri="{FF2B5EF4-FFF2-40B4-BE49-F238E27FC236}">
                <a16:creationId xmlns:a16="http://schemas.microsoft.com/office/drawing/2014/main" id="{467AF6DB-D01D-C246-AB5F-6C975A9DFFFC}"/>
              </a:ext>
            </a:extLst>
          </p:cNvPr>
          <p:cNvSpPr txBox="1"/>
          <p:nvPr/>
        </p:nvSpPr>
        <p:spPr>
          <a:xfrm>
            <a:off x="1455886" y="1813832"/>
            <a:ext cx="3820886" cy="646331"/>
          </a:xfrm>
          <a:prstGeom prst="rect">
            <a:avLst/>
          </a:prstGeom>
          <a:noFill/>
        </p:spPr>
        <p:txBody>
          <a:bodyPr wrap="square" rtlCol="0">
            <a:spAutoFit/>
          </a:bodyPr>
          <a:lstStyle/>
          <a:p>
            <a:r>
              <a:rPr lang="en-DK" dirty="0"/>
              <a:t>LML typically optimized using gradient-based approach</a:t>
            </a:r>
          </a:p>
        </p:txBody>
      </p:sp>
      <p:sp>
        <p:nvSpPr>
          <p:cNvPr id="9" name="TextBox 8">
            <a:extLst>
              <a:ext uri="{FF2B5EF4-FFF2-40B4-BE49-F238E27FC236}">
                <a16:creationId xmlns:a16="http://schemas.microsoft.com/office/drawing/2014/main" id="{0EE00142-7D89-97E2-ADA0-58CB609DDFBA}"/>
              </a:ext>
            </a:extLst>
          </p:cNvPr>
          <p:cNvSpPr txBox="1"/>
          <p:nvPr/>
        </p:nvSpPr>
        <p:spPr>
          <a:xfrm>
            <a:off x="1455886" y="3582418"/>
            <a:ext cx="3820886" cy="923330"/>
          </a:xfrm>
          <a:prstGeom prst="rect">
            <a:avLst/>
          </a:prstGeom>
          <a:noFill/>
        </p:spPr>
        <p:txBody>
          <a:bodyPr wrap="square" rtlCol="0">
            <a:spAutoFit/>
          </a:bodyPr>
          <a:lstStyle/>
          <a:p>
            <a:r>
              <a:rPr lang="en-DK" dirty="0"/>
              <a:t>Therefore, I recommend using a auto-differentiation framework for GPs (e.g. PyTorch or Jax)</a:t>
            </a:r>
          </a:p>
        </p:txBody>
      </p:sp>
      <p:cxnSp>
        <p:nvCxnSpPr>
          <p:cNvPr id="11" name="Straight Arrow Connector 10">
            <a:extLst>
              <a:ext uri="{FF2B5EF4-FFF2-40B4-BE49-F238E27FC236}">
                <a16:creationId xmlns:a16="http://schemas.microsoft.com/office/drawing/2014/main" id="{4E66D18F-0317-14DE-22DF-DBBB7522E5BB}"/>
              </a:ext>
            </a:extLst>
          </p:cNvPr>
          <p:cNvCxnSpPr/>
          <p:nvPr/>
        </p:nvCxnSpPr>
        <p:spPr>
          <a:xfrm flipV="1">
            <a:off x="7427666" y="3429000"/>
            <a:ext cx="68458" cy="3068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6791557-AFA7-2723-64D0-897266C14A77}"/>
              </a:ext>
            </a:extLst>
          </p:cNvPr>
          <p:cNvCxnSpPr>
            <a:cxnSpLocks/>
          </p:cNvCxnSpPr>
          <p:nvPr/>
        </p:nvCxnSpPr>
        <p:spPr>
          <a:xfrm flipV="1">
            <a:off x="7496124" y="3129497"/>
            <a:ext cx="195594" cy="2995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5B04A81-FE2F-F91E-DD25-21C7D0495F55}"/>
              </a:ext>
            </a:extLst>
          </p:cNvPr>
          <p:cNvCxnSpPr>
            <a:cxnSpLocks/>
          </p:cNvCxnSpPr>
          <p:nvPr/>
        </p:nvCxnSpPr>
        <p:spPr>
          <a:xfrm flipV="1">
            <a:off x="7691718" y="2948573"/>
            <a:ext cx="180924" cy="18581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5A4F759-1A59-B2BC-3EB7-0628C7A47BE4}"/>
              </a:ext>
            </a:extLst>
          </p:cNvPr>
          <p:cNvCxnSpPr>
            <a:cxnSpLocks/>
          </p:cNvCxnSpPr>
          <p:nvPr/>
        </p:nvCxnSpPr>
        <p:spPr>
          <a:xfrm flipV="1">
            <a:off x="7872642" y="2866723"/>
            <a:ext cx="280758" cy="940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2937DCE-95EF-40B9-339A-1A1B6D89F699}"/>
              </a:ext>
            </a:extLst>
          </p:cNvPr>
          <p:cNvCxnSpPr>
            <a:cxnSpLocks/>
          </p:cNvCxnSpPr>
          <p:nvPr/>
        </p:nvCxnSpPr>
        <p:spPr>
          <a:xfrm flipV="1">
            <a:off x="8153400" y="2821437"/>
            <a:ext cx="271794" cy="452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434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3B1CB7-2D87-29F7-7673-0CDD1D64B06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0B3BDFC1-1537-ECBA-494F-83D08DA455FE}"/>
              </a:ext>
            </a:extLst>
          </p:cNvPr>
          <p:cNvSpPr>
            <a:spLocks noGrp="1"/>
          </p:cNvSpPr>
          <p:nvPr>
            <p:ph type="sldNum" sz="quarter" idx="12"/>
          </p:nvPr>
        </p:nvSpPr>
        <p:spPr/>
        <p:txBody>
          <a:bodyPr/>
          <a:lstStyle/>
          <a:p>
            <a:fld id="{1D577350-AC76-F346-A529-4661B3C80334}" type="slidenum">
              <a:rPr lang="en-DK" smtClean="0"/>
              <a:t>47</a:t>
            </a:fld>
            <a:endParaRPr lang="en-DK"/>
          </a:p>
        </p:txBody>
      </p:sp>
      <p:sp>
        <p:nvSpPr>
          <p:cNvPr id="6" name="TextBox 5">
            <a:extLst>
              <a:ext uri="{FF2B5EF4-FFF2-40B4-BE49-F238E27FC236}">
                <a16:creationId xmlns:a16="http://schemas.microsoft.com/office/drawing/2014/main" id="{5C8D165E-6B72-7D34-2F07-CA61C17197C8}"/>
              </a:ext>
            </a:extLst>
          </p:cNvPr>
          <p:cNvSpPr txBox="1"/>
          <p:nvPr/>
        </p:nvSpPr>
        <p:spPr>
          <a:xfrm>
            <a:off x="2690632" y="573032"/>
            <a:ext cx="6585856" cy="923330"/>
          </a:xfrm>
          <a:prstGeom prst="rect">
            <a:avLst/>
          </a:prstGeom>
          <a:noFill/>
        </p:spPr>
        <p:txBody>
          <a:bodyPr wrap="square">
            <a:spAutoFit/>
          </a:bodyPr>
          <a:lstStyle/>
          <a:p>
            <a:r>
              <a:rPr lang="en-GB" b="1" dirty="0"/>
              <a:t>Functions of multiple variables</a:t>
            </a:r>
          </a:p>
          <a:p>
            <a:pPr marL="285750" indent="-285750">
              <a:buFont typeface="Wingdings" pitchFamily="2" charset="2"/>
              <a:buChar char="Ø"/>
            </a:pPr>
            <a:r>
              <a:rPr lang="en-GB" dirty="0"/>
              <a:t>All handled by the kernel – and all the kernels we’ve seen can do so. </a:t>
            </a:r>
          </a:p>
        </p:txBody>
      </p:sp>
      <p:pic>
        <p:nvPicPr>
          <p:cNvPr id="7" name="Picture 6">
            <a:extLst>
              <a:ext uri="{FF2B5EF4-FFF2-40B4-BE49-F238E27FC236}">
                <a16:creationId xmlns:a16="http://schemas.microsoft.com/office/drawing/2014/main" id="{B7CD37A6-50C9-0C1B-771C-AF00C47F5B03}"/>
              </a:ext>
            </a:extLst>
          </p:cNvPr>
          <p:cNvPicPr>
            <a:picLocks noChangeAspect="1"/>
          </p:cNvPicPr>
          <p:nvPr/>
        </p:nvPicPr>
        <p:blipFill>
          <a:blip r:embed="rId2"/>
          <a:stretch>
            <a:fillRect/>
          </a:stretch>
        </p:blipFill>
        <p:spPr>
          <a:xfrm>
            <a:off x="3220999" y="3086738"/>
            <a:ext cx="3115519" cy="2981518"/>
          </a:xfrm>
          <a:prstGeom prst="rect">
            <a:avLst/>
          </a:prstGeom>
        </p:spPr>
      </p:pic>
      <p:pic>
        <p:nvPicPr>
          <p:cNvPr id="8" name="Picture 7">
            <a:extLst>
              <a:ext uri="{FF2B5EF4-FFF2-40B4-BE49-F238E27FC236}">
                <a16:creationId xmlns:a16="http://schemas.microsoft.com/office/drawing/2014/main" id="{6932D856-D5C4-3FE0-6A37-F47B1E8C83BA}"/>
              </a:ext>
            </a:extLst>
          </p:cNvPr>
          <p:cNvPicPr>
            <a:picLocks noChangeAspect="1"/>
          </p:cNvPicPr>
          <p:nvPr/>
        </p:nvPicPr>
        <p:blipFill>
          <a:blip r:embed="rId3"/>
          <a:srcRect r="65991"/>
          <a:stretch>
            <a:fillRect/>
          </a:stretch>
        </p:blipFill>
        <p:spPr>
          <a:xfrm>
            <a:off x="6590197" y="3233600"/>
            <a:ext cx="2686291" cy="283465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B845B2E-D344-05BA-A695-CF7FD2196556}"/>
                  </a:ext>
                </a:extLst>
              </p:cNvPr>
              <p:cNvSpPr txBox="1"/>
              <p:nvPr/>
            </p:nvSpPr>
            <p:spPr>
              <a:xfrm>
                <a:off x="2218481" y="1580975"/>
                <a:ext cx="77550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 …,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𝑛</m:t>
                              </m:r>
                            </m:sub>
                          </m:sSub>
                        </m:e>
                      </m:d>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1</m:t>
                                  </m:r>
                                </m:sub>
                              </m:sSub>
                            </m:e>
                          </m:d>
                          <m:r>
                            <a:rPr lang="da-DK" b="0" i="1" smtClean="0">
                              <a:latin typeface="Cambria Math" panose="02040503050406030204" pitchFamily="18" charset="0"/>
                            </a:rPr>
                            <m:t>, </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2</m:t>
                                  </m:r>
                                </m:sub>
                              </m:sSub>
                            </m:e>
                          </m:d>
                          <m:r>
                            <a:rPr lang="da-DK" b="0" i="1" smtClean="0">
                              <a:latin typeface="Cambria Math" panose="02040503050406030204" pitchFamily="18" charset="0"/>
                            </a:rPr>
                            <m:t>, …</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𝑁</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𝑁</m:t>
                                  </m:r>
                                </m:sub>
                              </m:sSub>
                            </m:e>
                          </m:d>
                        </m:e>
                      </m:d>
                      <m:r>
                        <a:rPr lang="da-DK" b="0" i="1" smtClean="0">
                          <a:latin typeface="Cambria Math" panose="02040503050406030204" pitchFamily="18" charset="0"/>
                        </a:rPr>
                        <m:t>=[</m:t>
                      </m:r>
                      <m:sSub>
                        <m:sSubPr>
                          <m:ctrlPr>
                            <a:rPr lang="da-DK" b="1"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1</m:t>
                          </m:r>
                        </m:sub>
                      </m:sSub>
                      <m:r>
                        <a:rPr lang="da-DK" b="1" i="1" smtClean="0">
                          <a:latin typeface="Cambria Math" panose="02040503050406030204" pitchFamily="18" charset="0"/>
                        </a:rPr>
                        <m:t>,</m:t>
                      </m:r>
                      <m:sSub>
                        <m:sSubPr>
                          <m:ctrlPr>
                            <a:rPr lang="da-DK" b="1" i="1">
                              <a:latin typeface="Cambria Math" panose="02040503050406030204" pitchFamily="18" charset="0"/>
                            </a:rPr>
                          </m:ctrlPr>
                        </m:sSubPr>
                        <m:e>
                          <m:r>
                            <a:rPr lang="da-DK" b="1" i="1">
                              <a:latin typeface="Cambria Math" panose="02040503050406030204" pitchFamily="18" charset="0"/>
                            </a:rPr>
                            <m:t>𝒙</m:t>
                          </m:r>
                        </m:e>
                        <m:sub>
                          <m:r>
                            <a:rPr lang="da-DK" b="0" i="1" smtClean="0">
                              <a:latin typeface="Cambria Math" panose="02040503050406030204" pitchFamily="18" charset="0"/>
                            </a:rPr>
                            <m:t>2</m:t>
                          </m:r>
                        </m:sub>
                      </m:sSub>
                      <m:r>
                        <a:rPr lang="da-DK" b="1" i="1" smtClean="0">
                          <a:latin typeface="Cambria Math" panose="02040503050406030204" pitchFamily="18" charset="0"/>
                        </a:rPr>
                        <m:t>, …</m:t>
                      </m:r>
                      <m:sSub>
                        <m:sSubPr>
                          <m:ctrlPr>
                            <a:rPr lang="da-DK" b="1" i="1">
                              <a:latin typeface="Cambria Math" panose="02040503050406030204" pitchFamily="18" charset="0"/>
                            </a:rPr>
                          </m:ctrlPr>
                        </m:sSubPr>
                        <m:e>
                          <m:r>
                            <a:rPr lang="da-DK" b="1" i="1">
                              <a:latin typeface="Cambria Math" panose="02040503050406030204" pitchFamily="18" charset="0"/>
                            </a:rPr>
                            <m:t>𝒙</m:t>
                          </m:r>
                        </m:e>
                        <m:sub>
                          <m:r>
                            <a:rPr lang="da-DK" b="0" i="1" smtClean="0">
                              <a:latin typeface="Cambria Math" panose="02040503050406030204" pitchFamily="18" charset="0"/>
                            </a:rPr>
                            <m:t>𝑁</m:t>
                          </m:r>
                        </m:sub>
                      </m:sSub>
                      <m:r>
                        <a:rPr lang="da-DK" b="1" i="1" smtClean="0">
                          <a:latin typeface="Cambria Math" panose="02040503050406030204" pitchFamily="18" charset="0"/>
                        </a:rPr>
                        <m:t>]</m:t>
                      </m:r>
                    </m:oMath>
                  </m:oMathPara>
                </a14:m>
                <a:endParaRPr lang="en-DK" b="1" dirty="0"/>
              </a:p>
            </p:txBody>
          </p:sp>
        </mc:Choice>
        <mc:Fallback xmlns="">
          <p:sp>
            <p:nvSpPr>
              <p:cNvPr id="9" name="TextBox 8">
                <a:extLst>
                  <a:ext uri="{FF2B5EF4-FFF2-40B4-BE49-F238E27FC236}">
                    <a16:creationId xmlns:a16="http://schemas.microsoft.com/office/drawing/2014/main" id="{1B845B2E-D344-05BA-A695-CF7FD2196556}"/>
                  </a:ext>
                </a:extLst>
              </p:cNvPr>
              <p:cNvSpPr txBox="1">
                <a:spLocks noRot="1" noChangeAspect="1" noMove="1" noResize="1" noEditPoints="1" noAdjustHandles="1" noChangeArrowheads="1" noChangeShapeType="1" noTextEdit="1"/>
              </p:cNvSpPr>
              <p:nvPr/>
            </p:nvSpPr>
            <p:spPr>
              <a:xfrm>
                <a:off x="2218481" y="1580975"/>
                <a:ext cx="7755038" cy="369332"/>
              </a:xfrm>
              <a:prstGeom prst="rect">
                <a:avLst/>
              </a:prstGeom>
              <a:blipFill>
                <a:blip r:embed="rId4"/>
                <a:stretch>
                  <a:fillRect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0B56E5-F705-EAD8-ACCD-503836DC3113}"/>
                  </a:ext>
                </a:extLst>
              </p:cNvPr>
              <p:cNvSpPr txBox="1"/>
              <p:nvPr/>
            </p:nvSpPr>
            <p:spPr>
              <a:xfrm>
                <a:off x="4302907" y="2170652"/>
                <a:ext cx="3361305"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i="1">
                                      <a:latin typeface="Cambria Math" panose="02040503050406030204" pitchFamily="18" charset="0"/>
                                    </a:rPr>
                                    <m:t>𝜎</m:t>
                                  </m:r>
                                </m:e>
                                <m:sup>
                                  <m:r>
                                    <a:rPr lang="da-DK" i="1">
                                      <a:latin typeface="Cambria Math" panose="02040503050406030204" pitchFamily="18" charset="0"/>
                                    </a:rPr>
                                    <m:t>2</m:t>
                                  </m:r>
                                </m:sup>
                              </m:sSup>
                            </m:den>
                          </m:f>
                        </m:e>
                      </m:d>
                    </m:oMath>
                  </m:oMathPara>
                </a14:m>
                <a:endParaRPr lang="en-DK" dirty="0"/>
              </a:p>
            </p:txBody>
          </p:sp>
        </mc:Choice>
        <mc:Fallback xmlns="">
          <p:sp>
            <p:nvSpPr>
              <p:cNvPr id="10" name="TextBox 9">
                <a:extLst>
                  <a:ext uri="{FF2B5EF4-FFF2-40B4-BE49-F238E27FC236}">
                    <a16:creationId xmlns:a16="http://schemas.microsoft.com/office/drawing/2014/main" id="{040B56E5-F705-EAD8-ACCD-503836DC3113}"/>
                  </a:ext>
                </a:extLst>
              </p:cNvPr>
              <p:cNvSpPr txBox="1">
                <a:spLocks noRot="1" noChangeAspect="1" noMove="1" noResize="1" noEditPoints="1" noAdjustHandles="1" noChangeArrowheads="1" noChangeShapeType="1" noTextEdit="1"/>
              </p:cNvSpPr>
              <p:nvPr/>
            </p:nvSpPr>
            <p:spPr>
              <a:xfrm>
                <a:off x="4302907" y="2170652"/>
                <a:ext cx="3361305" cy="627992"/>
              </a:xfrm>
              <a:prstGeom prst="rect">
                <a:avLst/>
              </a:prstGeom>
              <a:blipFill>
                <a:blip r:embed="rId5"/>
                <a:stretch>
                  <a:fillRect/>
                </a:stretch>
              </a:blipFill>
            </p:spPr>
            <p:txBody>
              <a:bodyPr/>
              <a:lstStyle/>
              <a:p>
                <a:r>
                  <a:rPr lang="en-DK">
                    <a:noFill/>
                  </a:rPr>
                  <a:t> </a:t>
                </a:r>
              </a:p>
            </p:txBody>
          </p:sp>
        </mc:Fallback>
      </mc:AlternateContent>
      <p:sp>
        <p:nvSpPr>
          <p:cNvPr id="11" name="TextBox 10">
            <a:extLst>
              <a:ext uri="{FF2B5EF4-FFF2-40B4-BE49-F238E27FC236}">
                <a16:creationId xmlns:a16="http://schemas.microsoft.com/office/drawing/2014/main" id="{48DA9000-0D2E-16B3-02F3-C9BD69E64989}"/>
              </a:ext>
            </a:extLst>
          </p:cNvPr>
          <p:cNvSpPr txBox="1"/>
          <p:nvPr/>
        </p:nvSpPr>
        <p:spPr>
          <a:xfrm>
            <a:off x="1417279" y="4057881"/>
            <a:ext cx="1956121" cy="1200329"/>
          </a:xfrm>
          <a:prstGeom prst="rect">
            <a:avLst/>
          </a:prstGeom>
          <a:noFill/>
        </p:spPr>
        <p:txBody>
          <a:bodyPr wrap="square" rtlCol="0">
            <a:spAutoFit/>
          </a:bodyPr>
          <a:lstStyle/>
          <a:p>
            <a:r>
              <a:rPr lang="en-DK" dirty="0"/>
              <a:t>RBF Covariance of a grid of points in [0, 1] for both x and y. </a:t>
            </a:r>
          </a:p>
        </p:txBody>
      </p:sp>
      <p:sp>
        <p:nvSpPr>
          <p:cNvPr id="12" name="TextBox 11">
            <a:extLst>
              <a:ext uri="{FF2B5EF4-FFF2-40B4-BE49-F238E27FC236}">
                <a16:creationId xmlns:a16="http://schemas.microsoft.com/office/drawing/2014/main" id="{ABF05948-788D-EC5C-3123-6FBEA1078760}"/>
              </a:ext>
            </a:extLst>
          </p:cNvPr>
          <p:cNvSpPr txBox="1"/>
          <p:nvPr/>
        </p:nvSpPr>
        <p:spPr>
          <a:xfrm>
            <a:off x="9276488" y="3958431"/>
            <a:ext cx="1956121" cy="923330"/>
          </a:xfrm>
          <a:prstGeom prst="rect">
            <a:avLst/>
          </a:prstGeom>
          <a:noFill/>
        </p:spPr>
        <p:txBody>
          <a:bodyPr wrap="square" rtlCol="0">
            <a:spAutoFit/>
          </a:bodyPr>
          <a:lstStyle/>
          <a:p>
            <a:r>
              <a:rPr lang="en-DK" dirty="0"/>
              <a:t>Function sampled from the GP prior.</a:t>
            </a:r>
          </a:p>
        </p:txBody>
      </p:sp>
    </p:spTree>
    <p:extLst>
      <p:ext uri="{BB962C8B-B14F-4D97-AF65-F5344CB8AC3E}">
        <p14:creationId xmlns:p14="http://schemas.microsoft.com/office/powerpoint/2010/main" val="2670090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98E7-5B20-8A6A-AAC7-54E342A13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81F8E-09D8-26A5-34CF-D742FE93799D}"/>
              </a:ext>
            </a:extLst>
          </p:cNvPr>
          <p:cNvSpPr>
            <a:spLocks noGrp="1"/>
          </p:cNvSpPr>
          <p:nvPr>
            <p:ph type="ctrTitle"/>
          </p:nvPr>
        </p:nvSpPr>
        <p:spPr>
          <a:xfrm>
            <a:off x="1420761" y="2373869"/>
            <a:ext cx="9144000" cy="2387600"/>
          </a:xfrm>
        </p:spPr>
        <p:txBody>
          <a:bodyPr>
            <a:normAutofit fontScale="90000"/>
          </a:bodyPr>
          <a:lstStyle/>
          <a:p>
            <a:r>
              <a:rPr lang="en-DK" dirty="0">
                <a:solidFill>
                  <a:srgbClr val="00B050"/>
                </a:solidFill>
              </a:rPr>
              <a:t>Gaussian Processes</a:t>
            </a:r>
            <a:r>
              <a:rPr lang="en-DK" dirty="0"/>
              <a:t> &amp; </a:t>
            </a:r>
            <a:r>
              <a:rPr lang="en-DK" dirty="0">
                <a:solidFill>
                  <a:srgbClr val="00B050"/>
                </a:solidFill>
              </a:rPr>
              <a:t>Regressors</a:t>
            </a:r>
            <a:br>
              <a:rPr lang="en-DK" dirty="0">
                <a:solidFill>
                  <a:srgbClr val="00B050"/>
                </a:solidFill>
              </a:rPr>
            </a:br>
            <a:r>
              <a:rPr lang="en-DK" dirty="0">
                <a:solidFill>
                  <a:srgbClr val="FF0000"/>
                </a:solidFill>
              </a:rPr>
              <a:t>For Materials Science / Astrochemistry</a:t>
            </a:r>
          </a:p>
        </p:txBody>
      </p:sp>
    </p:spTree>
    <p:extLst>
      <p:ext uri="{BB962C8B-B14F-4D97-AF65-F5344CB8AC3E}">
        <p14:creationId xmlns:p14="http://schemas.microsoft.com/office/powerpoint/2010/main" val="2914615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AF0AF1-9CB4-DE79-9BFF-3F5C1A06105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1068098-31E6-57D7-AD9E-FC7B29C472D2}"/>
              </a:ext>
            </a:extLst>
          </p:cNvPr>
          <p:cNvSpPr>
            <a:spLocks noGrp="1"/>
          </p:cNvSpPr>
          <p:nvPr>
            <p:ph type="sldNum" sz="quarter" idx="12"/>
          </p:nvPr>
        </p:nvSpPr>
        <p:spPr>
          <a:xfrm>
            <a:off x="8749496" y="6356350"/>
            <a:ext cx="2743200" cy="365125"/>
          </a:xfrm>
        </p:spPr>
        <p:txBody>
          <a:bodyPr/>
          <a:lstStyle/>
          <a:p>
            <a:fld id="{1D577350-AC76-F346-A529-4661B3C80334}" type="slidenum">
              <a:rPr lang="en-DK" smtClean="0"/>
              <a:t>49</a:t>
            </a:fld>
            <a:endParaRPr lang="en-DK"/>
          </a:p>
        </p:txBody>
      </p:sp>
      <p:grpSp>
        <p:nvGrpSpPr>
          <p:cNvPr id="19" name="Group 18">
            <a:extLst>
              <a:ext uri="{FF2B5EF4-FFF2-40B4-BE49-F238E27FC236}">
                <a16:creationId xmlns:a16="http://schemas.microsoft.com/office/drawing/2014/main" id="{9C0EC732-B7C7-A98A-2291-877649AC4B47}"/>
              </a:ext>
            </a:extLst>
          </p:cNvPr>
          <p:cNvGrpSpPr/>
          <p:nvPr/>
        </p:nvGrpSpPr>
        <p:grpSpPr>
          <a:xfrm>
            <a:off x="336561" y="2527300"/>
            <a:ext cx="5870581" cy="1803400"/>
            <a:chOff x="336561" y="2527300"/>
            <a:chExt cx="5870581" cy="1803400"/>
          </a:xfrm>
        </p:grpSpPr>
        <p:sp>
          <p:nvSpPr>
            <p:cNvPr id="8" name="Rectangle 7">
              <a:extLst>
                <a:ext uri="{FF2B5EF4-FFF2-40B4-BE49-F238E27FC236}">
                  <a16:creationId xmlns:a16="http://schemas.microsoft.com/office/drawing/2014/main" id="{FB523B9F-8543-746B-C4B0-705FC9356BC6}"/>
                </a:ext>
              </a:extLst>
            </p:cNvPr>
            <p:cNvSpPr/>
            <p:nvPr/>
          </p:nvSpPr>
          <p:spPr>
            <a:xfrm>
              <a:off x="1742397" y="2871203"/>
              <a:ext cx="496562" cy="35170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1" name="Picture 10" descr="A black and grey circle structure&#10;&#10;AI-generated content may be incorrect.">
              <a:extLst>
                <a:ext uri="{FF2B5EF4-FFF2-40B4-BE49-F238E27FC236}">
                  <a16:creationId xmlns:a16="http://schemas.microsoft.com/office/drawing/2014/main" id="{ADFE8A23-C280-A955-C252-79EC3647EC0F}"/>
                </a:ext>
              </a:extLst>
            </p:cNvPr>
            <p:cNvPicPr>
              <a:picLocks noChangeAspect="1"/>
            </p:cNvPicPr>
            <p:nvPr/>
          </p:nvPicPr>
          <p:blipFill>
            <a:blip r:embed="rId2"/>
            <a:srcRect r="67250"/>
            <a:stretch>
              <a:fillRect/>
            </a:stretch>
          </p:blipFill>
          <p:spPr>
            <a:xfrm>
              <a:off x="1442334" y="2527300"/>
              <a:ext cx="2087944" cy="1803400"/>
            </a:xfrm>
            <a:prstGeom prst="rect">
              <a:avLst/>
            </a:prstGeom>
          </p:spPr>
        </p:pic>
        <p:pic>
          <p:nvPicPr>
            <p:cNvPr id="12" name="Picture 11" descr="A black and grey circle structure&#10;&#10;AI-generated content may be incorrect.">
              <a:extLst>
                <a:ext uri="{FF2B5EF4-FFF2-40B4-BE49-F238E27FC236}">
                  <a16:creationId xmlns:a16="http://schemas.microsoft.com/office/drawing/2014/main" id="{FF592850-120B-343B-9EAA-4ED92613871D}"/>
                </a:ext>
              </a:extLst>
            </p:cNvPr>
            <p:cNvPicPr>
              <a:picLocks noChangeAspect="1"/>
            </p:cNvPicPr>
            <p:nvPr/>
          </p:nvPicPr>
          <p:blipFill>
            <a:blip r:embed="rId2"/>
            <a:srcRect l="33890" t="-1509" r="33360" b="1509"/>
            <a:stretch>
              <a:fillRect/>
            </a:stretch>
          </p:blipFill>
          <p:spPr>
            <a:xfrm>
              <a:off x="3807106" y="2527300"/>
              <a:ext cx="2087944" cy="18034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017379B-D2FB-BE09-4F23-19E02CD9AA11}"/>
                    </a:ext>
                  </a:extLst>
                </p:cNvPr>
                <p:cNvSpPr txBox="1"/>
                <p:nvPr/>
              </p:nvSpPr>
              <p:spPr>
                <a:xfrm>
                  <a:off x="336561" y="2698372"/>
                  <a:ext cx="5870581" cy="1477328"/>
                </a:xfrm>
                <a:prstGeom prst="rect">
                  <a:avLst/>
                </a:prstGeom>
                <a:noFill/>
              </p:spPr>
              <p:txBody>
                <a:bodyPr wrap="square" lIns="0" tIns="0" rIns="0" bIns="0" rtlCol="0">
                  <a:spAutoFit/>
                </a:bodyPr>
                <a:lstStyle/>
                <a:p>
                  <a14:m>
                    <m:oMath xmlns:m="http://schemas.openxmlformats.org/officeDocument/2006/math">
                      <m:r>
                        <a:rPr lang="da-DK" sz="9600" b="0" i="1" smtClean="0">
                          <a:latin typeface="Cambria Math" panose="02040503050406030204" pitchFamily="18" charset="0"/>
                        </a:rPr>
                        <m:t>𝐾</m:t>
                      </m:r>
                      <m:r>
                        <a:rPr lang="da-DK" sz="9600" b="0" i="1" smtClean="0">
                          <a:latin typeface="Cambria Math" panose="02040503050406030204" pitchFamily="18" charset="0"/>
                        </a:rPr>
                        <m:t>(</m:t>
                      </m:r>
                    </m:oMath>
                  </a14:m>
                  <a:r>
                    <a:rPr lang="en-DK" sz="9600" dirty="0"/>
                    <a:t>       ,        )</a:t>
                  </a:r>
                </a:p>
              </p:txBody>
            </p:sp>
          </mc:Choice>
          <mc:Fallback xmlns="">
            <p:sp>
              <p:nvSpPr>
                <p:cNvPr id="13" name="TextBox 12">
                  <a:extLst>
                    <a:ext uri="{FF2B5EF4-FFF2-40B4-BE49-F238E27FC236}">
                      <a16:creationId xmlns:a16="http://schemas.microsoft.com/office/drawing/2014/main" id="{5017379B-D2FB-BE09-4F23-19E02CD9AA11}"/>
                    </a:ext>
                  </a:extLst>
                </p:cNvPr>
                <p:cNvSpPr txBox="1">
                  <a:spLocks noRot="1" noChangeAspect="1" noMove="1" noResize="1" noEditPoints="1" noAdjustHandles="1" noChangeArrowheads="1" noChangeShapeType="1" noTextEdit="1"/>
                </p:cNvSpPr>
                <p:nvPr/>
              </p:nvSpPr>
              <p:spPr>
                <a:xfrm>
                  <a:off x="336561" y="2698372"/>
                  <a:ext cx="5870581" cy="1477328"/>
                </a:xfrm>
                <a:prstGeom prst="rect">
                  <a:avLst/>
                </a:prstGeom>
                <a:blipFill>
                  <a:blip r:embed="rId3"/>
                  <a:stretch>
                    <a:fillRect l="-6911" t="-24786" r="-11447" b="-49573"/>
                  </a:stretch>
                </a:blipFill>
              </p:spPr>
              <p:txBody>
                <a:bodyPr/>
                <a:lstStyle/>
                <a:p>
                  <a:r>
                    <a:rPr lang="en-DK">
                      <a:noFill/>
                    </a:rPr>
                    <a:t> </a:t>
                  </a:r>
                </a:p>
              </p:txBody>
            </p:sp>
          </mc:Fallback>
        </mc:AlternateContent>
      </p:grpSp>
      <p:pic>
        <p:nvPicPr>
          <p:cNvPr id="18" name="Picture 17" descr="A collage of graphs and diagrams&#10;&#10;AI-generated content may be incorrect.">
            <a:extLst>
              <a:ext uri="{FF2B5EF4-FFF2-40B4-BE49-F238E27FC236}">
                <a16:creationId xmlns:a16="http://schemas.microsoft.com/office/drawing/2014/main" id="{1A86837F-8BEC-49F9-5A4E-1FD4EB230654}"/>
              </a:ext>
            </a:extLst>
          </p:cNvPr>
          <p:cNvPicPr>
            <a:picLocks noChangeAspect="1"/>
          </p:cNvPicPr>
          <p:nvPr/>
        </p:nvPicPr>
        <p:blipFill>
          <a:blip r:embed="rId4"/>
          <a:srcRect l="7393" t="54450" r="48241" b="-562"/>
          <a:stretch>
            <a:fillRect/>
          </a:stretch>
        </p:blipFill>
        <p:spPr>
          <a:xfrm>
            <a:off x="8187920" y="1641662"/>
            <a:ext cx="3667519" cy="3811863"/>
          </a:xfrm>
          <a:prstGeom prst="rect">
            <a:avLst/>
          </a:prstGeom>
        </p:spPr>
      </p:pic>
      <p:sp>
        <p:nvSpPr>
          <p:cNvPr id="20" name="TextBox 19">
            <a:extLst>
              <a:ext uri="{FF2B5EF4-FFF2-40B4-BE49-F238E27FC236}">
                <a16:creationId xmlns:a16="http://schemas.microsoft.com/office/drawing/2014/main" id="{4F2D7F06-1A9E-67C8-43C9-B797F85CF45D}"/>
              </a:ext>
            </a:extLst>
          </p:cNvPr>
          <p:cNvSpPr txBox="1"/>
          <p:nvPr/>
        </p:nvSpPr>
        <p:spPr>
          <a:xfrm>
            <a:off x="1403905" y="1733743"/>
            <a:ext cx="4572000" cy="369332"/>
          </a:xfrm>
          <a:prstGeom prst="rect">
            <a:avLst/>
          </a:prstGeom>
          <a:noFill/>
        </p:spPr>
        <p:txBody>
          <a:bodyPr wrap="square" rtlCol="0">
            <a:spAutoFit/>
          </a:bodyPr>
          <a:lstStyle/>
          <a:p>
            <a:r>
              <a:rPr lang="en-DK" b="1" dirty="0"/>
              <a:t>Covariance of atomic configurations.</a:t>
            </a:r>
          </a:p>
        </p:txBody>
      </p:sp>
    </p:spTree>
    <p:extLst>
      <p:ext uri="{BB962C8B-B14F-4D97-AF65-F5344CB8AC3E}">
        <p14:creationId xmlns:p14="http://schemas.microsoft.com/office/powerpoint/2010/main" val="2593570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87642-25CD-5012-60D3-EAB46D2392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EFA437-8184-14A3-20DA-6685D3F22A93}"/>
              </a:ext>
            </a:extLst>
          </p:cNvPr>
          <p:cNvSpPr txBox="1"/>
          <p:nvPr/>
        </p:nvSpPr>
        <p:spPr>
          <a:xfrm>
            <a:off x="2041451" y="808075"/>
            <a:ext cx="8612372" cy="1754326"/>
          </a:xfrm>
          <a:prstGeom prst="rect">
            <a:avLst/>
          </a:prstGeom>
          <a:noFill/>
        </p:spPr>
        <p:txBody>
          <a:bodyPr wrap="square" rtlCol="0">
            <a:spAutoFit/>
          </a:bodyPr>
          <a:lstStyle/>
          <a:p>
            <a:r>
              <a:rPr lang="en-GB" b="1" dirty="0"/>
              <a:t>My travelling process</a:t>
            </a:r>
          </a:p>
          <a:p>
            <a:pPr marL="285750" indent="-285750">
              <a:buFont typeface="Wingdings" pitchFamily="2" charset="2"/>
              <a:buChar char="Ø"/>
            </a:pPr>
            <a:r>
              <a:rPr lang="en-GB" dirty="0"/>
              <a:t>Sequence of states drawn from Mads-Peter’s decision process while travelling to Finland for the </a:t>
            </a:r>
            <a:r>
              <a:rPr lang="en-GB" dirty="0" err="1"/>
              <a:t>Nanospace</a:t>
            </a:r>
            <a:r>
              <a:rPr lang="en-GB" dirty="0"/>
              <a:t> Training School.</a:t>
            </a:r>
          </a:p>
          <a:p>
            <a:endParaRPr lang="en-GB" dirty="0"/>
          </a:p>
          <a:p>
            <a:endParaRPr lang="en-GB" b="1" dirty="0"/>
          </a:p>
          <a:p>
            <a:endParaRPr lang="en-DK" b="1" dirty="0"/>
          </a:p>
        </p:txBody>
      </p:sp>
      <p:grpSp>
        <p:nvGrpSpPr>
          <p:cNvPr id="98" name="Group 97">
            <a:extLst>
              <a:ext uri="{FF2B5EF4-FFF2-40B4-BE49-F238E27FC236}">
                <a16:creationId xmlns:a16="http://schemas.microsoft.com/office/drawing/2014/main" id="{FC7F9021-37DC-DDB9-B651-946591DB6AAD}"/>
              </a:ext>
            </a:extLst>
          </p:cNvPr>
          <p:cNvGrpSpPr/>
          <p:nvPr/>
        </p:nvGrpSpPr>
        <p:grpSpPr>
          <a:xfrm>
            <a:off x="2206929" y="2838265"/>
            <a:ext cx="1447800" cy="1447800"/>
            <a:chOff x="391883" y="2909615"/>
            <a:chExt cx="1447800" cy="1447800"/>
          </a:xfrm>
        </p:grpSpPr>
        <p:sp>
          <p:nvSpPr>
            <p:cNvPr id="94" name="Oval 93">
              <a:extLst>
                <a:ext uri="{FF2B5EF4-FFF2-40B4-BE49-F238E27FC236}">
                  <a16:creationId xmlns:a16="http://schemas.microsoft.com/office/drawing/2014/main" id="{43D57691-4C6D-904F-BEF3-4925CE01BC11}"/>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5" name="TextBox 94">
              <a:extLst>
                <a:ext uri="{FF2B5EF4-FFF2-40B4-BE49-F238E27FC236}">
                  <a16:creationId xmlns:a16="http://schemas.microsoft.com/office/drawing/2014/main" id="{4764E930-10DA-EA9C-4F2C-3FF472E96091}"/>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01" name="Group 100">
            <a:extLst>
              <a:ext uri="{FF2B5EF4-FFF2-40B4-BE49-F238E27FC236}">
                <a16:creationId xmlns:a16="http://schemas.microsoft.com/office/drawing/2014/main" id="{9D499EC7-1C60-1DBB-21C1-D18AFA9B1891}"/>
              </a:ext>
            </a:extLst>
          </p:cNvPr>
          <p:cNvGrpSpPr/>
          <p:nvPr/>
        </p:nvGrpSpPr>
        <p:grpSpPr>
          <a:xfrm>
            <a:off x="628621" y="2838265"/>
            <a:ext cx="1447800" cy="1447800"/>
            <a:chOff x="356946" y="1256140"/>
            <a:chExt cx="1447800" cy="1447800"/>
          </a:xfrm>
        </p:grpSpPr>
        <p:sp>
          <p:nvSpPr>
            <p:cNvPr id="96" name="Oval 95">
              <a:extLst>
                <a:ext uri="{FF2B5EF4-FFF2-40B4-BE49-F238E27FC236}">
                  <a16:creationId xmlns:a16="http://schemas.microsoft.com/office/drawing/2014/main" id="{CE563886-180D-6AA3-07A8-FB5D34F47481}"/>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7" name="TextBox 96">
              <a:extLst>
                <a:ext uri="{FF2B5EF4-FFF2-40B4-BE49-F238E27FC236}">
                  <a16:creationId xmlns:a16="http://schemas.microsoft.com/office/drawing/2014/main" id="{7096217B-4876-645E-BBFD-10EB1E0E70B3}"/>
                </a:ext>
              </a:extLst>
            </p:cNvPr>
            <p:cNvSpPr txBox="1"/>
            <p:nvPr/>
          </p:nvSpPr>
          <p:spPr>
            <a:xfrm>
              <a:off x="693771" y="1638409"/>
              <a:ext cx="822251" cy="646332"/>
            </a:xfrm>
            <a:prstGeom prst="rect">
              <a:avLst/>
            </a:prstGeom>
            <a:noFill/>
          </p:spPr>
          <p:txBody>
            <a:bodyPr wrap="square" rtlCol="0">
              <a:spAutoFit/>
            </a:bodyPr>
            <a:lstStyle/>
            <a:p>
              <a:r>
                <a:rPr lang="en-DK" dirty="0"/>
                <a:t>Alarm rings</a:t>
              </a:r>
            </a:p>
          </p:txBody>
        </p:sp>
      </p:grpSp>
      <p:grpSp>
        <p:nvGrpSpPr>
          <p:cNvPr id="106" name="Group 105">
            <a:extLst>
              <a:ext uri="{FF2B5EF4-FFF2-40B4-BE49-F238E27FC236}">
                <a16:creationId xmlns:a16="http://schemas.microsoft.com/office/drawing/2014/main" id="{13EE3A35-AD31-9EAA-3D64-2EA3A935745E}"/>
              </a:ext>
            </a:extLst>
          </p:cNvPr>
          <p:cNvGrpSpPr/>
          <p:nvPr/>
        </p:nvGrpSpPr>
        <p:grpSpPr>
          <a:xfrm>
            <a:off x="3785237" y="2838265"/>
            <a:ext cx="1447800" cy="1447800"/>
            <a:chOff x="391883" y="2909615"/>
            <a:chExt cx="1447800" cy="1447800"/>
          </a:xfrm>
        </p:grpSpPr>
        <p:sp>
          <p:nvSpPr>
            <p:cNvPr id="107" name="Oval 106">
              <a:extLst>
                <a:ext uri="{FF2B5EF4-FFF2-40B4-BE49-F238E27FC236}">
                  <a16:creationId xmlns:a16="http://schemas.microsoft.com/office/drawing/2014/main" id="{3A525E19-3646-8C06-A8C0-43B1F751BDB5}"/>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E7BFC081-D972-C85E-2360-10F6F6FE94BF}"/>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09" name="Group 108">
            <a:extLst>
              <a:ext uri="{FF2B5EF4-FFF2-40B4-BE49-F238E27FC236}">
                <a16:creationId xmlns:a16="http://schemas.microsoft.com/office/drawing/2014/main" id="{1830804A-E00A-7AB4-6519-A027F0E13E82}"/>
              </a:ext>
            </a:extLst>
          </p:cNvPr>
          <p:cNvGrpSpPr/>
          <p:nvPr/>
        </p:nvGrpSpPr>
        <p:grpSpPr>
          <a:xfrm>
            <a:off x="5363545" y="2838265"/>
            <a:ext cx="1447800" cy="1447800"/>
            <a:chOff x="391883" y="2909615"/>
            <a:chExt cx="1447800" cy="1447800"/>
          </a:xfrm>
        </p:grpSpPr>
        <p:sp>
          <p:nvSpPr>
            <p:cNvPr id="110" name="Oval 109">
              <a:extLst>
                <a:ext uri="{FF2B5EF4-FFF2-40B4-BE49-F238E27FC236}">
                  <a16:creationId xmlns:a16="http://schemas.microsoft.com/office/drawing/2014/main" id="{892120F9-E2BF-5496-214B-2431F7714E51}"/>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1" name="TextBox 110">
              <a:extLst>
                <a:ext uri="{FF2B5EF4-FFF2-40B4-BE49-F238E27FC236}">
                  <a16:creationId xmlns:a16="http://schemas.microsoft.com/office/drawing/2014/main" id="{8EA5C03F-29A2-11EA-71A2-BF527DE5C136}"/>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12" name="Group 111">
            <a:extLst>
              <a:ext uri="{FF2B5EF4-FFF2-40B4-BE49-F238E27FC236}">
                <a16:creationId xmlns:a16="http://schemas.microsoft.com/office/drawing/2014/main" id="{2FEA4888-6CC9-1513-9343-239B8DD16D2E}"/>
              </a:ext>
            </a:extLst>
          </p:cNvPr>
          <p:cNvGrpSpPr/>
          <p:nvPr/>
        </p:nvGrpSpPr>
        <p:grpSpPr>
          <a:xfrm>
            <a:off x="6941853" y="2838265"/>
            <a:ext cx="1447800" cy="1447800"/>
            <a:chOff x="391883" y="2909615"/>
            <a:chExt cx="1447800" cy="1447800"/>
          </a:xfrm>
        </p:grpSpPr>
        <p:sp>
          <p:nvSpPr>
            <p:cNvPr id="113" name="Oval 112">
              <a:extLst>
                <a:ext uri="{FF2B5EF4-FFF2-40B4-BE49-F238E27FC236}">
                  <a16:creationId xmlns:a16="http://schemas.microsoft.com/office/drawing/2014/main" id="{17600D97-1176-CED6-C6A2-2FDC8A1E0D04}"/>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4" name="TextBox 113">
              <a:extLst>
                <a:ext uri="{FF2B5EF4-FFF2-40B4-BE49-F238E27FC236}">
                  <a16:creationId xmlns:a16="http://schemas.microsoft.com/office/drawing/2014/main" id="{25A57F33-EB82-457B-37AB-57D625AE387A}"/>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18" name="Group 117">
            <a:extLst>
              <a:ext uri="{FF2B5EF4-FFF2-40B4-BE49-F238E27FC236}">
                <a16:creationId xmlns:a16="http://schemas.microsoft.com/office/drawing/2014/main" id="{D1A831CB-333C-7BC0-9D2D-4B3FE445CEEB}"/>
              </a:ext>
            </a:extLst>
          </p:cNvPr>
          <p:cNvGrpSpPr/>
          <p:nvPr/>
        </p:nvGrpSpPr>
        <p:grpSpPr>
          <a:xfrm>
            <a:off x="8520161" y="2838265"/>
            <a:ext cx="1447800" cy="1447800"/>
            <a:chOff x="391883" y="2909615"/>
            <a:chExt cx="1447800" cy="1447800"/>
          </a:xfrm>
        </p:grpSpPr>
        <p:sp>
          <p:nvSpPr>
            <p:cNvPr id="119" name="Oval 118">
              <a:extLst>
                <a:ext uri="{FF2B5EF4-FFF2-40B4-BE49-F238E27FC236}">
                  <a16:creationId xmlns:a16="http://schemas.microsoft.com/office/drawing/2014/main" id="{CA2E0B25-452D-D777-1C1B-041F5E9B3E14}"/>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0" name="TextBox 119">
              <a:extLst>
                <a:ext uri="{FF2B5EF4-FFF2-40B4-BE49-F238E27FC236}">
                  <a16:creationId xmlns:a16="http://schemas.microsoft.com/office/drawing/2014/main" id="{C0C2C384-361A-079E-077B-14A073A30FE7}"/>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252C6708-DB97-7FE2-A453-2BE9525826C2}"/>
                  </a:ext>
                </a:extLst>
              </p:cNvPr>
              <p:cNvSpPr txBox="1"/>
              <p:nvPr/>
            </p:nvSpPr>
            <p:spPr>
              <a:xfrm>
                <a:off x="-44176" y="2750606"/>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24" name="TextBox 123">
                <a:extLst>
                  <a:ext uri="{FF2B5EF4-FFF2-40B4-BE49-F238E27FC236}">
                    <a16:creationId xmlns:a16="http://schemas.microsoft.com/office/drawing/2014/main" id="{252C6708-DB97-7FE2-A453-2BE9525826C2}"/>
                  </a:ext>
                </a:extLst>
              </p:cNvPr>
              <p:cNvSpPr txBox="1">
                <a:spLocks noRot="1" noChangeAspect="1" noMove="1" noResize="1" noEditPoints="1" noAdjustHandles="1" noChangeArrowheads="1" noChangeShapeType="1" noTextEdit="1"/>
              </p:cNvSpPr>
              <p:nvPr/>
            </p:nvSpPr>
            <p:spPr>
              <a:xfrm>
                <a:off x="-44176" y="2750606"/>
                <a:ext cx="726161" cy="1477328"/>
              </a:xfrm>
              <a:prstGeom prst="rect">
                <a:avLst/>
              </a:prstGeom>
              <a:blipFill>
                <a:blip r:embed="rId2"/>
                <a:stretch>
                  <a:fillRect l="-60345" t="-847" r="-60345" b="-3220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927F9D75-9BC5-A3CC-B8DE-6563C547F605}"/>
                  </a:ext>
                </a:extLst>
              </p:cNvPr>
              <p:cNvSpPr txBox="1"/>
              <p:nvPr/>
            </p:nvSpPr>
            <p:spPr>
              <a:xfrm rot="10800000">
                <a:off x="11557153" y="2874624"/>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25" name="TextBox 124">
                <a:extLst>
                  <a:ext uri="{FF2B5EF4-FFF2-40B4-BE49-F238E27FC236}">
                    <a16:creationId xmlns:a16="http://schemas.microsoft.com/office/drawing/2014/main" id="{927F9D75-9BC5-A3CC-B8DE-6563C547F605}"/>
                  </a:ext>
                </a:extLst>
              </p:cNvPr>
              <p:cNvSpPr txBox="1">
                <a:spLocks noRot="1" noChangeAspect="1" noMove="1" noResize="1" noEditPoints="1" noAdjustHandles="1" noChangeArrowheads="1" noChangeShapeType="1" noTextEdit="1"/>
              </p:cNvSpPr>
              <p:nvPr/>
            </p:nvSpPr>
            <p:spPr>
              <a:xfrm rot="10800000">
                <a:off x="11557153" y="2874624"/>
                <a:ext cx="726161" cy="1477328"/>
              </a:xfrm>
              <a:prstGeom prst="rect">
                <a:avLst/>
              </a:prstGeom>
              <a:blipFill>
                <a:blip r:embed="rId3"/>
                <a:stretch>
                  <a:fillRect l="-60345" t="-32479" r="-58621" b="-1709"/>
                </a:stretch>
              </a:blipFill>
            </p:spPr>
            <p:txBody>
              <a:bodyPr/>
              <a:lstStyle/>
              <a:p>
                <a:r>
                  <a:rPr lang="en-DK">
                    <a:noFill/>
                  </a:rPr>
                  <a:t> </a:t>
                </a:r>
              </a:p>
            </p:txBody>
          </p:sp>
        </mc:Fallback>
      </mc:AlternateContent>
      <p:sp>
        <p:nvSpPr>
          <p:cNvPr id="126" name="TextBox 125">
            <a:extLst>
              <a:ext uri="{FF2B5EF4-FFF2-40B4-BE49-F238E27FC236}">
                <a16:creationId xmlns:a16="http://schemas.microsoft.com/office/drawing/2014/main" id="{A8F009E6-6815-EAAD-75E3-C4BB9BA17900}"/>
              </a:ext>
            </a:extLst>
          </p:cNvPr>
          <p:cNvSpPr txBox="1"/>
          <p:nvPr/>
        </p:nvSpPr>
        <p:spPr>
          <a:xfrm>
            <a:off x="10155633" y="3063145"/>
            <a:ext cx="1357240" cy="707886"/>
          </a:xfrm>
          <a:prstGeom prst="rect">
            <a:avLst/>
          </a:prstGeom>
          <a:noFill/>
        </p:spPr>
        <p:txBody>
          <a:bodyPr wrap="square" rtlCol="0">
            <a:spAutoFit/>
          </a:bodyPr>
          <a:lstStyle/>
          <a:p>
            <a:r>
              <a:rPr lang="en-DK" sz="4000" dirty="0"/>
              <a:t>…</a:t>
            </a:r>
          </a:p>
        </p:txBody>
      </p:sp>
      <p:grpSp>
        <p:nvGrpSpPr>
          <p:cNvPr id="127" name="Group 126">
            <a:extLst>
              <a:ext uri="{FF2B5EF4-FFF2-40B4-BE49-F238E27FC236}">
                <a16:creationId xmlns:a16="http://schemas.microsoft.com/office/drawing/2014/main" id="{DCE44465-F64E-CDDE-5EB0-8928F30EB468}"/>
              </a:ext>
            </a:extLst>
          </p:cNvPr>
          <p:cNvGrpSpPr/>
          <p:nvPr/>
        </p:nvGrpSpPr>
        <p:grpSpPr>
          <a:xfrm>
            <a:off x="2272245" y="4697862"/>
            <a:ext cx="1447800" cy="1447800"/>
            <a:chOff x="391883" y="2909615"/>
            <a:chExt cx="1447800" cy="1447800"/>
          </a:xfrm>
        </p:grpSpPr>
        <p:sp>
          <p:nvSpPr>
            <p:cNvPr id="128" name="Oval 127">
              <a:extLst>
                <a:ext uri="{FF2B5EF4-FFF2-40B4-BE49-F238E27FC236}">
                  <a16:creationId xmlns:a16="http://schemas.microsoft.com/office/drawing/2014/main" id="{003571A1-8BDC-594A-B194-F9AA056FB477}"/>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9" name="TextBox 128">
              <a:extLst>
                <a:ext uri="{FF2B5EF4-FFF2-40B4-BE49-F238E27FC236}">
                  <a16:creationId xmlns:a16="http://schemas.microsoft.com/office/drawing/2014/main" id="{E2097562-BC3F-D057-78FA-6DC02CA28D97}"/>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30" name="Group 129">
            <a:extLst>
              <a:ext uri="{FF2B5EF4-FFF2-40B4-BE49-F238E27FC236}">
                <a16:creationId xmlns:a16="http://schemas.microsoft.com/office/drawing/2014/main" id="{7EA84A11-BC48-0716-AB32-38EB60767807}"/>
              </a:ext>
            </a:extLst>
          </p:cNvPr>
          <p:cNvGrpSpPr/>
          <p:nvPr/>
        </p:nvGrpSpPr>
        <p:grpSpPr>
          <a:xfrm>
            <a:off x="693937" y="4697862"/>
            <a:ext cx="1447800" cy="1447800"/>
            <a:chOff x="356946" y="1256140"/>
            <a:chExt cx="1447800" cy="1447800"/>
          </a:xfrm>
        </p:grpSpPr>
        <p:sp>
          <p:nvSpPr>
            <p:cNvPr id="131" name="Oval 130">
              <a:extLst>
                <a:ext uri="{FF2B5EF4-FFF2-40B4-BE49-F238E27FC236}">
                  <a16:creationId xmlns:a16="http://schemas.microsoft.com/office/drawing/2014/main" id="{DD7456A5-14DE-52A1-2039-021BF484A6C0}"/>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2" name="TextBox 131">
              <a:extLst>
                <a:ext uri="{FF2B5EF4-FFF2-40B4-BE49-F238E27FC236}">
                  <a16:creationId xmlns:a16="http://schemas.microsoft.com/office/drawing/2014/main" id="{2B84F70E-C00F-1113-2FB6-C5014A31C5C3}"/>
                </a:ext>
              </a:extLst>
            </p:cNvPr>
            <p:cNvSpPr txBox="1"/>
            <p:nvPr/>
          </p:nvSpPr>
          <p:spPr>
            <a:xfrm>
              <a:off x="693771" y="1638409"/>
              <a:ext cx="822251" cy="646332"/>
            </a:xfrm>
            <a:prstGeom prst="rect">
              <a:avLst/>
            </a:prstGeom>
            <a:noFill/>
          </p:spPr>
          <p:txBody>
            <a:bodyPr wrap="square" rtlCol="0">
              <a:spAutoFit/>
            </a:bodyPr>
            <a:lstStyle/>
            <a:p>
              <a:r>
                <a:rPr lang="en-DK" dirty="0"/>
                <a:t>Alarm rings</a:t>
              </a:r>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6524BAE2-F86D-6902-1F57-5BCC8668E133}"/>
                  </a:ext>
                </a:extLst>
              </p:cNvPr>
              <p:cNvSpPr txBox="1"/>
              <p:nvPr/>
            </p:nvSpPr>
            <p:spPr>
              <a:xfrm>
                <a:off x="21140" y="4610203"/>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33" name="TextBox 132">
                <a:extLst>
                  <a:ext uri="{FF2B5EF4-FFF2-40B4-BE49-F238E27FC236}">
                    <a16:creationId xmlns:a16="http://schemas.microsoft.com/office/drawing/2014/main" id="{6524BAE2-F86D-6902-1F57-5BCC8668E133}"/>
                  </a:ext>
                </a:extLst>
              </p:cNvPr>
              <p:cNvSpPr txBox="1">
                <a:spLocks noRot="1" noChangeAspect="1" noMove="1" noResize="1" noEditPoints="1" noAdjustHandles="1" noChangeArrowheads="1" noChangeShapeType="1" noTextEdit="1"/>
              </p:cNvSpPr>
              <p:nvPr/>
            </p:nvSpPr>
            <p:spPr>
              <a:xfrm>
                <a:off x="21140" y="4610203"/>
                <a:ext cx="726161" cy="1477328"/>
              </a:xfrm>
              <a:prstGeom prst="rect">
                <a:avLst/>
              </a:prstGeom>
              <a:blipFill>
                <a:blip r:embed="rId4"/>
                <a:stretch>
                  <a:fillRect l="-59322" t="-847" r="-57627" b="-32203"/>
                </a:stretch>
              </a:blipFill>
            </p:spPr>
            <p:txBody>
              <a:bodyPr/>
              <a:lstStyle/>
              <a:p>
                <a:r>
                  <a:rPr lang="en-DK">
                    <a:noFill/>
                  </a:rPr>
                  <a:t> </a:t>
                </a:r>
              </a:p>
            </p:txBody>
          </p:sp>
        </mc:Fallback>
      </mc:AlternateContent>
      <p:sp>
        <p:nvSpPr>
          <p:cNvPr id="134" name="Oval 133">
            <a:extLst>
              <a:ext uri="{FF2B5EF4-FFF2-40B4-BE49-F238E27FC236}">
                <a16:creationId xmlns:a16="http://schemas.microsoft.com/office/drawing/2014/main" id="{F69F5BFA-4F71-FA92-B3C2-ABE49AA2A7BA}"/>
              </a:ext>
            </a:extLst>
          </p:cNvPr>
          <p:cNvSpPr/>
          <p:nvPr/>
        </p:nvSpPr>
        <p:spPr>
          <a:xfrm>
            <a:off x="3850553" y="4697862"/>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5" name="TextBox 134">
            <a:extLst>
              <a:ext uri="{FF2B5EF4-FFF2-40B4-BE49-F238E27FC236}">
                <a16:creationId xmlns:a16="http://schemas.microsoft.com/office/drawing/2014/main" id="{4D3122BC-2F1F-E5A3-3236-9A209AC03AB1}"/>
              </a:ext>
            </a:extLst>
          </p:cNvPr>
          <p:cNvSpPr txBox="1"/>
          <p:nvPr/>
        </p:nvSpPr>
        <p:spPr>
          <a:xfrm>
            <a:off x="4016244" y="5217246"/>
            <a:ext cx="1216793" cy="369332"/>
          </a:xfrm>
          <a:prstGeom prst="rect">
            <a:avLst/>
          </a:prstGeom>
          <a:noFill/>
        </p:spPr>
        <p:txBody>
          <a:bodyPr wrap="square" rtlCol="0">
            <a:spAutoFit/>
          </a:bodyPr>
          <a:lstStyle/>
          <a:p>
            <a:r>
              <a:rPr lang="en-DK" dirty="0"/>
              <a:t>Get ready</a:t>
            </a:r>
          </a:p>
        </p:txBody>
      </p:sp>
      <p:sp>
        <p:nvSpPr>
          <p:cNvPr id="136" name="Oval 135">
            <a:extLst>
              <a:ext uri="{FF2B5EF4-FFF2-40B4-BE49-F238E27FC236}">
                <a16:creationId xmlns:a16="http://schemas.microsoft.com/office/drawing/2014/main" id="{8A332CAC-FBE5-E0D7-8A68-7196975581C7}"/>
              </a:ext>
            </a:extLst>
          </p:cNvPr>
          <p:cNvSpPr/>
          <p:nvPr/>
        </p:nvSpPr>
        <p:spPr>
          <a:xfrm>
            <a:off x="5428861" y="4639731"/>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7" name="TextBox 136">
            <a:extLst>
              <a:ext uri="{FF2B5EF4-FFF2-40B4-BE49-F238E27FC236}">
                <a16:creationId xmlns:a16="http://schemas.microsoft.com/office/drawing/2014/main" id="{F1BB5739-7B0A-F882-73BD-0748EDFA6832}"/>
              </a:ext>
            </a:extLst>
          </p:cNvPr>
          <p:cNvSpPr txBox="1"/>
          <p:nvPr/>
        </p:nvSpPr>
        <p:spPr>
          <a:xfrm>
            <a:off x="5605439" y="4803994"/>
            <a:ext cx="1099458" cy="1200329"/>
          </a:xfrm>
          <a:prstGeom prst="rect">
            <a:avLst/>
          </a:prstGeom>
          <a:noFill/>
        </p:spPr>
        <p:txBody>
          <a:bodyPr wrap="square" rtlCol="0">
            <a:spAutoFit/>
          </a:bodyPr>
          <a:lstStyle/>
          <a:p>
            <a:pPr algn="ctr"/>
            <a:r>
              <a:rPr lang="en-DK" dirty="0"/>
              <a:t>Arrive at train station</a:t>
            </a:r>
          </a:p>
          <a:p>
            <a:pPr algn="ctr"/>
            <a:r>
              <a:rPr lang="en-GB" dirty="0"/>
              <a:t>I</a:t>
            </a:r>
            <a:r>
              <a:rPr lang="en-DK" dirty="0"/>
              <a:t>n time</a:t>
            </a:r>
          </a:p>
        </p:txBody>
      </p:sp>
      <p:sp>
        <p:nvSpPr>
          <p:cNvPr id="138" name="Oval 137">
            <a:extLst>
              <a:ext uri="{FF2B5EF4-FFF2-40B4-BE49-F238E27FC236}">
                <a16:creationId xmlns:a16="http://schemas.microsoft.com/office/drawing/2014/main" id="{F77E30CB-A746-35B5-708C-14E125F19C15}"/>
              </a:ext>
            </a:extLst>
          </p:cNvPr>
          <p:cNvSpPr/>
          <p:nvPr/>
        </p:nvSpPr>
        <p:spPr>
          <a:xfrm>
            <a:off x="7007169" y="4604739"/>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9" name="TextBox 138">
            <a:extLst>
              <a:ext uri="{FF2B5EF4-FFF2-40B4-BE49-F238E27FC236}">
                <a16:creationId xmlns:a16="http://schemas.microsoft.com/office/drawing/2014/main" id="{9E2AC6B8-71F0-7D61-06B0-9C2DB7CDA157}"/>
              </a:ext>
            </a:extLst>
          </p:cNvPr>
          <p:cNvSpPr txBox="1"/>
          <p:nvPr/>
        </p:nvSpPr>
        <p:spPr>
          <a:xfrm>
            <a:off x="7181340" y="4999005"/>
            <a:ext cx="1099458" cy="646331"/>
          </a:xfrm>
          <a:prstGeom prst="rect">
            <a:avLst/>
          </a:prstGeom>
          <a:noFill/>
        </p:spPr>
        <p:txBody>
          <a:bodyPr wrap="square" rtlCol="0">
            <a:spAutoFit/>
          </a:bodyPr>
          <a:lstStyle/>
          <a:p>
            <a:pPr algn="ctr"/>
            <a:r>
              <a:rPr lang="en-DK" dirty="0"/>
              <a:t>Train on time</a:t>
            </a:r>
          </a:p>
        </p:txBody>
      </p:sp>
      <p:sp>
        <p:nvSpPr>
          <p:cNvPr id="140" name="Oval 139">
            <a:extLst>
              <a:ext uri="{FF2B5EF4-FFF2-40B4-BE49-F238E27FC236}">
                <a16:creationId xmlns:a16="http://schemas.microsoft.com/office/drawing/2014/main" id="{3DCE09E6-D516-7D5A-BF1A-5DE29013DCE5}"/>
              </a:ext>
            </a:extLst>
          </p:cNvPr>
          <p:cNvSpPr/>
          <p:nvPr/>
        </p:nvSpPr>
        <p:spPr>
          <a:xfrm>
            <a:off x="8715985" y="4613413"/>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1" name="TextBox 140">
            <a:extLst>
              <a:ext uri="{FF2B5EF4-FFF2-40B4-BE49-F238E27FC236}">
                <a16:creationId xmlns:a16="http://schemas.microsoft.com/office/drawing/2014/main" id="{80A10515-BD49-C3CA-AFD9-E6250388B3D9}"/>
              </a:ext>
            </a:extLst>
          </p:cNvPr>
          <p:cNvSpPr txBox="1"/>
          <p:nvPr/>
        </p:nvSpPr>
        <p:spPr>
          <a:xfrm>
            <a:off x="8890156" y="4905483"/>
            <a:ext cx="1099458" cy="923330"/>
          </a:xfrm>
          <a:prstGeom prst="rect">
            <a:avLst/>
          </a:prstGeom>
          <a:noFill/>
        </p:spPr>
        <p:txBody>
          <a:bodyPr wrap="square" rtlCol="0">
            <a:spAutoFit/>
          </a:bodyPr>
          <a:lstStyle/>
          <a:p>
            <a:pPr algn="ctr"/>
            <a:r>
              <a:rPr lang="en-DK" dirty="0"/>
              <a:t>Arrive at airport</a:t>
            </a:r>
          </a:p>
          <a:p>
            <a:pPr algn="ctr"/>
            <a:r>
              <a:rPr lang="en-GB" dirty="0"/>
              <a:t>o</a:t>
            </a:r>
            <a:r>
              <a:rPr lang="en-DK" dirty="0"/>
              <a:t>n time</a:t>
            </a: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ED03E68D-533B-87E5-7430-4BF7094E2ACC}"/>
                  </a:ext>
                </a:extLst>
              </p:cNvPr>
              <p:cNvSpPr txBox="1"/>
              <p:nvPr/>
            </p:nvSpPr>
            <p:spPr>
              <a:xfrm rot="10800000">
                <a:off x="10294293" y="4701563"/>
                <a:ext cx="726161"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xmlns="">
          <p:sp>
            <p:nvSpPr>
              <p:cNvPr id="146" name="TextBox 145">
                <a:extLst>
                  <a:ext uri="{FF2B5EF4-FFF2-40B4-BE49-F238E27FC236}">
                    <a16:creationId xmlns:a16="http://schemas.microsoft.com/office/drawing/2014/main" id="{ED03E68D-533B-87E5-7430-4BF7094E2ACC}"/>
                  </a:ext>
                </a:extLst>
              </p:cNvPr>
              <p:cNvSpPr txBox="1">
                <a:spLocks noRot="1" noChangeAspect="1" noMove="1" noResize="1" noEditPoints="1" noAdjustHandles="1" noChangeArrowheads="1" noChangeShapeType="1" noTextEdit="1"/>
              </p:cNvSpPr>
              <p:nvPr/>
            </p:nvSpPr>
            <p:spPr>
              <a:xfrm rot="10800000">
                <a:off x="10294293" y="4701563"/>
                <a:ext cx="726161" cy="1477328"/>
              </a:xfrm>
              <a:prstGeom prst="rect">
                <a:avLst/>
              </a:prstGeom>
              <a:blipFill>
                <a:blip r:embed="rId5"/>
                <a:stretch>
                  <a:fillRect l="-60345" t="-33333" r="-60345" b="-1709"/>
                </a:stretch>
              </a:blipFill>
            </p:spPr>
            <p:txBody>
              <a:bodyPr/>
              <a:lstStyle/>
              <a:p>
                <a:r>
                  <a:rPr lang="en-DK">
                    <a:noFill/>
                  </a:rPr>
                  <a:t> </a:t>
                </a:r>
              </a:p>
            </p:txBody>
          </p:sp>
        </mc:Fallback>
      </mc:AlternateContent>
      <p:sp>
        <p:nvSpPr>
          <p:cNvPr id="147" name="TextBox 146">
            <a:extLst>
              <a:ext uri="{FF2B5EF4-FFF2-40B4-BE49-F238E27FC236}">
                <a16:creationId xmlns:a16="http://schemas.microsoft.com/office/drawing/2014/main" id="{BC2E924C-6363-3C0C-7350-FBD69F461A5B}"/>
              </a:ext>
            </a:extLst>
          </p:cNvPr>
          <p:cNvSpPr txBox="1"/>
          <p:nvPr/>
        </p:nvSpPr>
        <p:spPr>
          <a:xfrm>
            <a:off x="3469431" y="2218269"/>
            <a:ext cx="5236028" cy="369332"/>
          </a:xfrm>
          <a:prstGeom prst="rect">
            <a:avLst/>
          </a:prstGeom>
          <a:noFill/>
        </p:spPr>
        <p:txBody>
          <a:bodyPr wrap="square" rtlCol="0">
            <a:spAutoFit/>
          </a:bodyPr>
          <a:lstStyle/>
          <a:p>
            <a:r>
              <a:rPr lang="en-DK" dirty="0"/>
              <a:t>Samples from my decision process</a:t>
            </a:r>
          </a:p>
        </p:txBody>
      </p:sp>
      <p:sp>
        <p:nvSpPr>
          <p:cNvPr id="148" name="Slide Number Placeholder 147">
            <a:extLst>
              <a:ext uri="{FF2B5EF4-FFF2-40B4-BE49-F238E27FC236}">
                <a16:creationId xmlns:a16="http://schemas.microsoft.com/office/drawing/2014/main" id="{1E5DA1B9-5BEF-C0C0-2135-8EB64F70C696}"/>
              </a:ext>
            </a:extLst>
          </p:cNvPr>
          <p:cNvSpPr>
            <a:spLocks noGrp="1"/>
          </p:cNvSpPr>
          <p:nvPr>
            <p:ph type="sldNum" sz="quarter" idx="12"/>
          </p:nvPr>
        </p:nvSpPr>
        <p:spPr/>
        <p:txBody>
          <a:bodyPr/>
          <a:lstStyle/>
          <a:p>
            <a:fld id="{1D577350-AC76-F346-A529-4661B3C80334}" type="slidenum">
              <a:rPr lang="en-DK" smtClean="0"/>
              <a:t>5</a:t>
            </a:fld>
            <a:endParaRPr lang="en-DK"/>
          </a:p>
        </p:txBody>
      </p:sp>
      <p:sp>
        <p:nvSpPr>
          <p:cNvPr id="149" name="Footer Placeholder 148">
            <a:extLst>
              <a:ext uri="{FF2B5EF4-FFF2-40B4-BE49-F238E27FC236}">
                <a16:creationId xmlns:a16="http://schemas.microsoft.com/office/drawing/2014/main" id="{549DDE55-E400-4FD3-85C1-48088898C4A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43762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14E9E9-0F8A-D253-B0D8-6B6AC408BCC4}"/>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17C7D3F-9375-165C-F6CC-0055475D6194}"/>
              </a:ext>
            </a:extLst>
          </p:cNvPr>
          <p:cNvSpPr>
            <a:spLocks noGrp="1"/>
          </p:cNvSpPr>
          <p:nvPr>
            <p:ph type="sldNum" sz="quarter" idx="12"/>
          </p:nvPr>
        </p:nvSpPr>
        <p:spPr/>
        <p:txBody>
          <a:bodyPr/>
          <a:lstStyle/>
          <a:p>
            <a:fld id="{1D577350-AC76-F346-A529-4661B3C80334}" type="slidenum">
              <a:rPr lang="en-DK" smtClean="0"/>
              <a:t>50</a:t>
            </a:fld>
            <a:endParaRPr lang="en-DK"/>
          </a:p>
        </p:txBody>
      </p:sp>
      <p:sp>
        <p:nvSpPr>
          <p:cNvPr id="6" name="TextBox 5">
            <a:extLst>
              <a:ext uri="{FF2B5EF4-FFF2-40B4-BE49-F238E27FC236}">
                <a16:creationId xmlns:a16="http://schemas.microsoft.com/office/drawing/2014/main" id="{51D7510C-B1C1-86F5-B08D-315B2F3A9C64}"/>
              </a:ext>
            </a:extLst>
          </p:cNvPr>
          <p:cNvSpPr txBox="1"/>
          <p:nvPr/>
        </p:nvSpPr>
        <p:spPr>
          <a:xfrm>
            <a:off x="2571750" y="780042"/>
            <a:ext cx="7048500" cy="646331"/>
          </a:xfrm>
          <a:prstGeom prst="rect">
            <a:avLst/>
          </a:prstGeom>
          <a:noFill/>
        </p:spPr>
        <p:txBody>
          <a:bodyPr wrap="square">
            <a:spAutoFit/>
          </a:bodyPr>
          <a:lstStyle/>
          <a:p>
            <a:r>
              <a:rPr lang="en-GB" b="1" dirty="0"/>
              <a:t>Structural descriptor</a:t>
            </a:r>
          </a:p>
          <a:p>
            <a:pPr marL="285750" indent="-285750">
              <a:buFont typeface="Wingdings" pitchFamily="2" charset="2"/>
              <a:buChar char="Ø"/>
            </a:pPr>
            <a:r>
              <a:rPr lang="en-GB" dirty="0"/>
              <a:t>A representation of an atomic structure that encodes invariances.</a:t>
            </a:r>
          </a:p>
        </p:txBody>
      </p:sp>
      <p:cxnSp>
        <p:nvCxnSpPr>
          <p:cNvPr id="14" name="Straight Connector 13">
            <a:extLst>
              <a:ext uri="{FF2B5EF4-FFF2-40B4-BE49-F238E27FC236}">
                <a16:creationId xmlns:a16="http://schemas.microsoft.com/office/drawing/2014/main" id="{825835CB-6136-FD3E-75BE-AB240FBCAEC3}"/>
              </a:ext>
            </a:extLst>
          </p:cNvPr>
          <p:cNvCxnSpPr>
            <a:cxnSpLocks/>
          </p:cNvCxnSpPr>
          <p:nvPr/>
        </p:nvCxnSpPr>
        <p:spPr>
          <a:xfrm>
            <a:off x="2349500" y="1574800"/>
            <a:ext cx="0" cy="201145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63B776F-6F9E-CC9E-A7EE-2BA1B789A8CC}"/>
              </a:ext>
            </a:extLst>
          </p:cNvPr>
          <p:cNvCxnSpPr>
            <a:cxnSpLocks/>
          </p:cNvCxnSpPr>
          <p:nvPr/>
        </p:nvCxnSpPr>
        <p:spPr>
          <a:xfrm flipH="1">
            <a:off x="2349500" y="3586257"/>
            <a:ext cx="2501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15B3180-8DC0-03FA-0CEF-D7CFFF727242}"/>
              </a:ext>
            </a:extLst>
          </p:cNvPr>
          <p:cNvCxnSpPr>
            <a:cxnSpLocks/>
          </p:cNvCxnSpPr>
          <p:nvPr/>
        </p:nvCxnSpPr>
        <p:spPr>
          <a:xfrm>
            <a:off x="2349500" y="3962400"/>
            <a:ext cx="0" cy="201145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74E8E43-BD9D-CE46-925E-A6B81D648813}"/>
              </a:ext>
            </a:extLst>
          </p:cNvPr>
          <p:cNvCxnSpPr>
            <a:cxnSpLocks/>
          </p:cNvCxnSpPr>
          <p:nvPr/>
        </p:nvCxnSpPr>
        <p:spPr>
          <a:xfrm flipH="1">
            <a:off x="2349500" y="5973857"/>
            <a:ext cx="2501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9308267-A1C4-193B-B701-B77B0F004702}"/>
              </a:ext>
            </a:extLst>
          </p:cNvPr>
          <p:cNvSpPr txBox="1"/>
          <p:nvPr/>
        </p:nvSpPr>
        <p:spPr>
          <a:xfrm>
            <a:off x="6096000" y="1958228"/>
            <a:ext cx="3644900" cy="1200329"/>
          </a:xfrm>
          <a:prstGeom prst="rect">
            <a:avLst/>
          </a:prstGeom>
          <a:noFill/>
        </p:spPr>
        <p:txBody>
          <a:bodyPr wrap="square" rtlCol="0">
            <a:spAutoFit/>
          </a:bodyPr>
          <a:lstStyle/>
          <a:p>
            <a:r>
              <a:rPr lang="en-DK" b="1" dirty="0"/>
              <a:t>Invariances</a:t>
            </a:r>
          </a:p>
          <a:p>
            <a:pPr marL="285750" indent="-285750">
              <a:buFont typeface="Wingdings" pitchFamily="2" charset="2"/>
              <a:buChar char="v"/>
            </a:pPr>
            <a:r>
              <a:rPr lang="en-DK" dirty="0"/>
              <a:t>Translation</a:t>
            </a:r>
          </a:p>
          <a:p>
            <a:pPr marL="285750" indent="-285750">
              <a:buFont typeface="Wingdings" pitchFamily="2" charset="2"/>
              <a:buChar char="v"/>
            </a:pPr>
            <a:r>
              <a:rPr lang="en-DK" dirty="0"/>
              <a:t>Rotation</a:t>
            </a:r>
          </a:p>
          <a:p>
            <a:pPr marL="285750" indent="-285750">
              <a:buFont typeface="Wingdings" pitchFamily="2" charset="2"/>
              <a:buChar char="v"/>
            </a:pPr>
            <a:r>
              <a:rPr lang="en-DK" dirty="0"/>
              <a:t>Permutation</a:t>
            </a:r>
          </a:p>
        </p:txBody>
      </p:sp>
      <p:sp>
        <p:nvSpPr>
          <p:cNvPr id="23" name="TextBox 22">
            <a:extLst>
              <a:ext uri="{FF2B5EF4-FFF2-40B4-BE49-F238E27FC236}">
                <a16:creationId xmlns:a16="http://schemas.microsoft.com/office/drawing/2014/main" id="{95F721E7-FD2F-9E47-879B-537207C8C0D5}"/>
              </a:ext>
            </a:extLst>
          </p:cNvPr>
          <p:cNvSpPr txBox="1"/>
          <p:nvPr/>
        </p:nvSpPr>
        <p:spPr>
          <a:xfrm>
            <a:off x="6025469" y="3489767"/>
            <a:ext cx="2870200" cy="646331"/>
          </a:xfrm>
          <a:prstGeom prst="rect">
            <a:avLst/>
          </a:prstGeom>
          <a:noFill/>
        </p:spPr>
        <p:txBody>
          <a:bodyPr wrap="square" rtlCol="0">
            <a:spAutoFit/>
          </a:bodyPr>
          <a:lstStyle/>
          <a:p>
            <a:r>
              <a:rPr lang="en-DK" dirty="0"/>
              <a:t>Cartesian coordinates are terrible at this. </a:t>
            </a:r>
          </a:p>
        </p:txBody>
      </p:sp>
      <p:pic>
        <p:nvPicPr>
          <p:cNvPr id="25" name="Picture 24" descr="A black and grey circle structure&#10;&#10;AI-generated content may be incorrect.">
            <a:extLst>
              <a:ext uri="{FF2B5EF4-FFF2-40B4-BE49-F238E27FC236}">
                <a16:creationId xmlns:a16="http://schemas.microsoft.com/office/drawing/2014/main" id="{CB8B3284-B629-6D43-04E5-560E3AA90DD3}"/>
              </a:ext>
            </a:extLst>
          </p:cNvPr>
          <p:cNvPicPr>
            <a:picLocks noChangeAspect="1"/>
          </p:cNvPicPr>
          <p:nvPr/>
        </p:nvPicPr>
        <p:blipFill>
          <a:blip r:embed="rId3"/>
          <a:srcRect l="6599" t="11817" r="71487" b="10644"/>
          <a:stretch>
            <a:fillRect/>
          </a:stretch>
        </p:blipFill>
        <p:spPr>
          <a:xfrm>
            <a:off x="2571750" y="2112452"/>
            <a:ext cx="1397122" cy="1398332"/>
          </a:xfrm>
          <a:prstGeom prst="rect">
            <a:avLst/>
          </a:prstGeom>
        </p:spPr>
      </p:pic>
      <p:pic>
        <p:nvPicPr>
          <p:cNvPr id="26" name="Picture 25" descr="A black and grey circle structure&#10;&#10;AI-generated content may be incorrect.">
            <a:extLst>
              <a:ext uri="{FF2B5EF4-FFF2-40B4-BE49-F238E27FC236}">
                <a16:creationId xmlns:a16="http://schemas.microsoft.com/office/drawing/2014/main" id="{905C4F04-4388-FC29-4EFD-5F89F31A9B6C}"/>
              </a:ext>
            </a:extLst>
          </p:cNvPr>
          <p:cNvPicPr>
            <a:picLocks noChangeAspect="1"/>
          </p:cNvPicPr>
          <p:nvPr/>
        </p:nvPicPr>
        <p:blipFill>
          <a:blip r:embed="rId3"/>
          <a:srcRect l="6599" t="11817" r="71487" b="10644"/>
          <a:stretch>
            <a:fillRect/>
          </a:stretch>
        </p:blipFill>
        <p:spPr>
          <a:xfrm rot="2533415">
            <a:off x="3812171" y="3968750"/>
            <a:ext cx="1397122" cy="1398332"/>
          </a:xfrm>
          <a:prstGeom prst="rect">
            <a:avLst/>
          </a:prstGeom>
        </p:spPr>
      </p:pic>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6E6F940A-31AD-2BED-4B4B-4BF117387929}"/>
                  </a:ext>
                </a:extLst>
              </p:cNvPr>
              <p:cNvGraphicFramePr>
                <a:graphicFrameLocks noGrp="1"/>
              </p:cNvGraphicFramePr>
              <p:nvPr>
                <p:extLst>
                  <p:ext uri="{D42A27DB-BD31-4B8C-83A1-F6EECF244321}">
                    <p14:modId xmlns:p14="http://schemas.microsoft.com/office/powerpoint/2010/main" val="3772679009"/>
                  </p:ext>
                </p:extLst>
              </p:nvPr>
            </p:nvGraphicFramePr>
            <p:xfrm>
              <a:off x="6694108" y="4215119"/>
              <a:ext cx="1080000" cy="144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988416287"/>
                        </a:ext>
                      </a:extLst>
                    </a:gridCol>
                    <a:gridCol w="360000">
                      <a:extLst>
                        <a:ext uri="{9D8B030D-6E8A-4147-A177-3AD203B41FA5}">
                          <a16:colId xmlns:a16="http://schemas.microsoft.com/office/drawing/2014/main" val="95018636"/>
                        </a:ext>
                      </a:extLst>
                    </a:gridCol>
                    <a:gridCol w="360000">
                      <a:extLst>
                        <a:ext uri="{9D8B030D-6E8A-4147-A177-3AD203B41FA5}">
                          <a16:colId xmlns:a16="http://schemas.microsoft.com/office/drawing/2014/main" val="1599574490"/>
                        </a:ext>
                      </a:extLst>
                    </a:gridCol>
                  </a:tblGrid>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𝟏</m:t>
                                    </m:r>
                                  </m:sub>
                                </m:sSub>
                              </m:oMath>
                            </m:oMathPara>
                          </a14:m>
                          <a:endParaRPr lang="en-DK" sz="1500" dirty="0">
                            <a:solidFill>
                              <a:schemeClr val="tx1"/>
                            </a:solidFill>
                          </a:endParaRP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𝟏</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𝟏</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3213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626414"/>
                      </a:ext>
                    </a:extLst>
                  </a:tr>
                  <a:tr h="360000">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04597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8254856"/>
                      </a:ext>
                    </a:extLst>
                  </a:tr>
                </a:tbl>
              </a:graphicData>
            </a:graphic>
          </p:graphicFrame>
        </mc:Choice>
        <mc:Fallback xmlns="">
          <p:graphicFrame>
            <p:nvGraphicFramePr>
              <p:cNvPr id="27" name="Table 26">
                <a:extLst>
                  <a:ext uri="{FF2B5EF4-FFF2-40B4-BE49-F238E27FC236}">
                    <a16:creationId xmlns:a16="http://schemas.microsoft.com/office/drawing/2014/main" id="{6E6F940A-31AD-2BED-4B4B-4BF117387929}"/>
                  </a:ext>
                </a:extLst>
              </p:cNvPr>
              <p:cNvGraphicFramePr>
                <a:graphicFrameLocks noGrp="1"/>
              </p:cNvGraphicFramePr>
              <p:nvPr>
                <p:extLst>
                  <p:ext uri="{D42A27DB-BD31-4B8C-83A1-F6EECF244321}">
                    <p14:modId xmlns:p14="http://schemas.microsoft.com/office/powerpoint/2010/main" val="3772679009"/>
                  </p:ext>
                </p:extLst>
              </p:nvPr>
            </p:nvGraphicFramePr>
            <p:xfrm>
              <a:off x="6694108" y="4215119"/>
              <a:ext cx="1080000" cy="144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988416287"/>
                        </a:ext>
                      </a:extLst>
                    </a:gridCol>
                    <a:gridCol w="360000">
                      <a:extLst>
                        <a:ext uri="{9D8B030D-6E8A-4147-A177-3AD203B41FA5}">
                          <a16:colId xmlns:a16="http://schemas.microsoft.com/office/drawing/2014/main" val="95018636"/>
                        </a:ext>
                      </a:extLst>
                    </a:gridCol>
                    <a:gridCol w="360000">
                      <a:extLst>
                        <a:ext uri="{9D8B030D-6E8A-4147-A177-3AD203B41FA5}">
                          <a16:colId xmlns:a16="http://schemas.microsoft.com/office/drawing/2014/main" val="1599574490"/>
                        </a:ext>
                      </a:extLst>
                    </a:gridCol>
                  </a:tblGrid>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r="-200000" b="-3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r="-107143" b="-3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r="-3448" b="-300000"/>
                          </a:stretch>
                        </a:blipFill>
                      </a:tcPr>
                    </a:tc>
                    <a:extLst>
                      <a:ext uri="{0D108BD9-81ED-4DB2-BD59-A6C34878D82A}">
                        <a16:rowId xmlns:a16="http://schemas.microsoft.com/office/drawing/2014/main" val="323532132"/>
                      </a:ext>
                    </a:extLst>
                  </a:tr>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t="-100000" r="-200000" b="-2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t="-100000" r="-107143" b="-2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100000" r="-3448" b="-200000"/>
                          </a:stretch>
                        </a:blipFill>
                      </a:tcPr>
                    </a:tc>
                    <a:extLst>
                      <a:ext uri="{0D108BD9-81ED-4DB2-BD59-A6C34878D82A}">
                        <a16:rowId xmlns:a16="http://schemas.microsoft.com/office/drawing/2014/main" val="2004626414"/>
                      </a:ext>
                    </a:extLst>
                  </a:tr>
                  <a:tr h="360000">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045971"/>
                      </a:ext>
                    </a:extLst>
                  </a:tr>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t="-296552" r="-200000" b="-3448"/>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t="-296552" r="-107143" b="-3448"/>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296552" r="-3448" b="-3448"/>
                          </a:stretch>
                        </a:blipFill>
                      </a:tcPr>
                    </a:tc>
                    <a:extLst>
                      <a:ext uri="{0D108BD9-81ED-4DB2-BD59-A6C34878D82A}">
                        <a16:rowId xmlns:a16="http://schemas.microsoft.com/office/drawing/2014/main" val="1648254856"/>
                      </a:ext>
                    </a:extLst>
                  </a:tr>
                </a:tbl>
              </a:graphicData>
            </a:graphic>
          </p:graphicFrame>
        </mc:Fallback>
      </mc:AlternateContent>
    </p:spTree>
    <p:extLst>
      <p:ext uri="{BB962C8B-B14F-4D97-AF65-F5344CB8AC3E}">
        <p14:creationId xmlns:p14="http://schemas.microsoft.com/office/powerpoint/2010/main" val="2199736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DCBEEA-5118-F631-34D9-E19A7B621C6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B962D872-1E4F-1379-3BE1-51F69421959B}"/>
              </a:ext>
            </a:extLst>
          </p:cNvPr>
          <p:cNvSpPr>
            <a:spLocks noGrp="1"/>
          </p:cNvSpPr>
          <p:nvPr>
            <p:ph type="sldNum" sz="quarter" idx="12"/>
          </p:nvPr>
        </p:nvSpPr>
        <p:spPr/>
        <p:txBody>
          <a:bodyPr/>
          <a:lstStyle/>
          <a:p>
            <a:fld id="{1D577350-AC76-F346-A529-4661B3C80334}" type="slidenum">
              <a:rPr lang="en-DK" smtClean="0"/>
              <a:t>51</a:t>
            </a:fld>
            <a:endParaRPr lang="en-DK"/>
          </a:p>
        </p:txBody>
      </p:sp>
      <p:pic>
        <p:nvPicPr>
          <p:cNvPr id="7" name="Picture 6" descr="A diagram of different molecules&#10;&#10;AI-generated content may be incorrect.">
            <a:extLst>
              <a:ext uri="{FF2B5EF4-FFF2-40B4-BE49-F238E27FC236}">
                <a16:creationId xmlns:a16="http://schemas.microsoft.com/office/drawing/2014/main" id="{B562C980-E5E4-A263-6FFC-057C91046A0D}"/>
              </a:ext>
            </a:extLst>
          </p:cNvPr>
          <p:cNvPicPr>
            <a:picLocks noChangeAspect="1"/>
          </p:cNvPicPr>
          <p:nvPr/>
        </p:nvPicPr>
        <p:blipFill>
          <a:blip r:embed="rId2"/>
          <a:stretch>
            <a:fillRect/>
          </a:stretch>
        </p:blipFill>
        <p:spPr>
          <a:xfrm>
            <a:off x="5235575" y="901943"/>
            <a:ext cx="6750050" cy="5054114"/>
          </a:xfrm>
          <a:prstGeom prst="rect">
            <a:avLst/>
          </a:prstGeom>
        </p:spPr>
      </p:pic>
      <p:pic>
        <p:nvPicPr>
          <p:cNvPr id="9" name="Picture 8" descr="A black and white symbol&#10;&#10;AI-generated content may be incorrect.">
            <a:extLst>
              <a:ext uri="{FF2B5EF4-FFF2-40B4-BE49-F238E27FC236}">
                <a16:creationId xmlns:a16="http://schemas.microsoft.com/office/drawing/2014/main" id="{36DE9A7D-CF57-5EE0-83BD-C0FF6CB53DDA}"/>
              </a:ext>
            </a:extLst>
          </p:cNvPr>
          <p:cNvPicPr>
            <a:picLocks noChangeAspect="1"/>
          </p:cNvPicPr>
          <p:nvPr/>
        </p:nvPicPr>
        <p:blipFill>
          <a:blip r:embed="rId3"/>
          <a:stretch>
            <a:fillRect/>
          </a:stretch>
        </p:blipFill>
        <p:spPr>
          <a:xfrm>
            <a:off x="638175" y="2785797"/>
            <a:ext cx="4972050" cy="757745"/>
          </a:xfrm>
          <a:prstGeom prst="rect">
            <a:avLst/>
          </a:prstGeom>
        </p:spPr>
      </p:pic>
      <p:sp>
        <p:nvSpPr>
          <p:cNvPr id="11" name="TextBox 10">
            <a:extLst>
              <a:ext uri="{FF2B5EF4-FFF2-40B4-BE49-F238E27FC236}">
                <a16:creationId xmlns:a16="http://schemas.microsoft.com/office/drawing/2014/main" id="{397462A7-E693-11D0-EF5D-E1E1226DDCE6}"/>
              </a:ext>
            </a:extLst>
          </p:cNvPr>
          <p:cNvSpPr txBox="1"/>
          <p:nvPr/>
        </p:nvSpPr>
        <p:spPr>
          <a:xfrm>
            <a:off x="736600" y="1185175"/>
            <a:ext cx="4775200" cy="1200329"/>
          </a:xfrm>
          <a:prstGeom prst="rect">
            <a:avLst/>
          </a:prstGeom>
          <a:noFill/>
        </p:spPr>
        <p:txBody>
          <a:bodyPr wrap="square">
            <a:spAutoFit/>
          </a:bodyPr>
          <a:lstStyle/>
          <a:p>
            <a:r>
              <a:rPr lang="en-GB" b="1" dirty="0"/>
              <a:t>Fingerprint descriptor</a:t>
            </a:r>
          </a:p>
          <a:p>
            <a:pPr marL="285750" indent="-285750">
              <a:buFont typeface="Wingdings" pitchFamily="2" charset="2"/>
              <a:buChar char="Ø"/>
            </a:pPr>
            <a:r>
              <a:rPr lang="en-GB" dirty="0"/>
              <a:t>A smooth histogram of bond lengths (and angles) representing an atomic configuration as a vector. </a:t>
            </a:r>
            <a:endParaRPr lang="en-GB" i="1" dirty="0"/>
          </a:p>
        </p:txBody>
      </p:sp>
    </p:spTree>
    <p:extLst>
      <p:ext uri="{BB962C8B-B14F-4D97-AF65-F5344CB8AC3E}">
        <p14:creationId xmlns:p14="http://schemas.microsoft.com/office/powerpoint/2010/main" val="3886971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3C5D3-F947-CDE5-C9CD-EEBF7D6AD7A5}"/>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E2C8A0E-FB5B-C605-B1A0-A02C1665F506}"/>
              </a:ext>
            </a:extLst>
          </p:cNvPr>
          <p:cNvSpPr>
            <a:spLocks noGrp="1"/>
          </p:cNvSpPr>
          <p:nvPr>
            <p:ph type="sldNum" sz="quarter" idx="12"/>
          </p:nvPr>
        </p:nvSpPr>
        <p:spPr/>
        <p:txBody>
          <a:bodyPr/>
          <a:lstStyle/>
          <a:p>
            <a:fld id="{1D577350-AC76-F346-A529-4661B3C80334}" type="slidenum">
              <a:rPr lang="en-DK" smtClean="0"/>
              <a:t>52</a:t>
            </a:fld>
            <a:endParaRPr lang="en-DK"/>
          </a:p>
        </p:txBody>
      </p:sp>
      <p:pic>
        <p:nvPicPr>
          <p:cNvPr id="7" name="Picture 6" descr="A diagram of a graph&#10;&#10;AI-generated content may be incorrect.">
            <a:extLst>
              <a:ext uri="{FF2B5EF4-FFF2-40B4-BE49-F238E27FC236}">
                <a16:creationId xmlns:a16="http://schemas.microsoft.com/office/drawing/2014/main" id="{5036FC04-533F-02EE-D6D7-E0853D75CEB6}"/>
              </a:ext>
            </a:extLst>
          </p:cNvPr>
          <p:cNvPicPr>
            <a:picLocks noChangeAspect="1"/>
          </p:cNvPicPr>
          <p:nvPr/>
        </p:nvPicPr>
        <p:blipFill>
          <a:blip r:embed="rId2"/>
          <a:stretch>
            <a:fillRect/>
          </a:stretch>
        </p:blipFill>
        <p:spPr>
          <a:xfrm>
            <a:off x="780359" y="2384386"/>
            <a:ext cx="10443831" cy="3964164"/>
          </a:xfrm>
          <a:prstGeom prst="rect">
            <a:avLst/>
          </a:prstGeom>
        </p:spPr>
      </p:pic>
      <p:sp>
        <p:nvSpPr>
          <p:cNvPr id="9" name="TextBox 8">
            <a:extLst>
              <a:ext uri="{FF2B5EF4-FFF2-40B4-BE49-F238E27FC236}">
                <a16:creationId xmlns:a16="http://schemas.microsoft.com/office/drawing/2014/main" id="{80B472EB-DBA1-A372-7BA8-038C50498FDC}"/>
              </a:ext>
            </a:extLst>
          </p:cNvPr>
          <p:cNvSpPr txBox="1"/>
          <p:nvPr/>
        </p:nvSpPr>
        <p:spPr>
          <a:xfrm>
            <a:off x="3466618" y="406341"/>
            <a:ext cx="6099858" cy="923330"/>
          </a:xfrm>
          <a:prstGeom prst="rect">
            <a:avLst/>
          </a:prstGeom>
          <a:noFill/>
        </p:spPr>
        <p:txBody>
          <a:bodyPr wrap="square">
            <a:spAutoFit/>
          </a:bodyPr>
          <a:lstStyle/>
          <a:p>
            <a:r>
              <a:rPr lang="en-DK" b="1" dirty="0"/>
              <a:t>Bayesian Optimization</a:t>
            </a:r>
          </a:p>
          <a:p>
            <a:pPr marL="285750" indent="-285750">
              <a:buFont typeface="Wingdings" pitchFamily="2" charset="2"/>
              <a:buChar char="Ø"/>
            </a:pPr>
            <a:r>
              <a:rPr lang="en-DK" dirty="0"/>
              <a:t>Acquisition function based on the GP decides where the target function should be queried.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07303DB-B395-ABFE-D40E-8CA7A71DBD00}"/>
                  </a:ext>
                </a:extLst>
              </p:cNvPr>
              <p:cNvSpPr txBox="1"/>
              <p:nvPr/>
            </p:nvSpPr>
            <p:spPr>
              <a:xfrm>
                <a:off x="4411827" y="1597125"/>
                <a:ext cx="28573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sz="2400" b="0" i="1" smtClean="0">
                          <a:latin typeface="Cambria Math" panose="02040503050406030204" pitchFamily="18" charset="0"/>
                        </a:rPr>
                        <m:t>𝑓</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𝑋</m:t>
                          </m:r>
                        </m:e>
                      </m:d>
                      <m:r>
                        <a:rPr lang="da-DK" sz="2400" b="0" i="1" smtClean="0">
                          <a:latin typeface="Cambria Math" panose="02040503050406030204" pitchFamily="18" charset="0"/>
                        </a:rPr>
                        <m:t>=</m:t>
                      </m:r>
                      <m:r>
                        <a:rPr lang="da-DK" sz="2400" b="0" i="1" smtClean="0">
                          <a:latin typeface="Cambria Math" panose="02040503050406030204" pitchFamily="18" charset="0"/>
                        </a:rPr>
                        <m:t>𝜇</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𝑥</m:t>
                          </m:r>
                        </m:e>
                      </m:d>
                      <m:r>
                        <a:rPr lang="da-DK" sz="2400" b="0" i="1" smtClean="0">
                          <a:latin typeface="Cambria Math" panose="02040503050406030204" pitchFamily="18" charset="0"/>
                        </a:rPr>
                        <m:t>−</m:t>
                      </m:r>
                      <m:r>
                        <a:rPr lang="da-DK" sz="2400" b="0" i="1" smtClean="0">
                          <a:latin typeface="Cambria Math" panose="02040503050406030204" pitchFamily="18" charset="0"/>
                        </a:rPr>
                        <m:t>𝜅𝜎</m:t>
                      </m:r>
                      <m:r>
                        <a:rPr lang="da-DK" sz="2400" b="0" i="1" smtClean="0">
                          <a:latin typeface="Cambria Math" panose="02040503050406030204" pitchFamily="18" charset="0"/>
                        </a:rPr>
                        <m:t>(</m:t>
                      </m:r>
                      <m:r>
                        <a:rPr lang="da-DK" sz="2400" b="0" i="1" smtClean="0">
                          <a:latin typeface="Cambria Math" panose="02040503050406030204" pitchFamily="18" charset="0"/>
                        </a:rPr>
                        <m:t>𝑥</m:t>
                      </m:r>
                      <m:r>
                        <a:rPr lang="da-DK" sz="2400" b="0" i="1" smtClean="0">
                          <a:latin typeface="Cambria Math" panose="02040503050406030204" pitchFamily="18" charset="0"/>
                        </a:rPr>
                        <m:t>)</m:t>
                      </m:r>
                    </m:oMath>
                  </m:oMathPara>
                </a14:m>
                <a:endParaRPr lang="en-DK" sz="2400" dirty="0"/>
              </a:p>
            </p:txBody>
          </p:sp>
        </mc:Choice>
        <mc:Fallback xmlns="">
          <p:sp>
            <p:nvSpPr>
              <p:cNvPr id="10" name="TextBox 9">
                <a:extLst>
                  <a:ext uri="{FF2B5EF4-FFF2-40B4-BE49-F238E27FC236}">
                    <a16:creationId xmlns:a16="http://schemas.microsoft.com/office/drawing/2014/main" id="{207303DB-B395-ABFE-D40E-8CA7A71DBD00}"/>
                  </a:ext>
                </a:extLst>
              </p:cNvPr>
              <p:cNvSpPr txBox="1">
                <a:spLocks noRot="1" noChangeAspect="1" noMove="1" noResize="1" noEditPoints="1" noAdjustHandles="1" noChangeArrowheads="1" noChangeShapeType="1" noTextEdit="1"/>
              </p:cNvSpPr>
              <p:nvPr/>
            </p:nvSpPr>
            <p:spPr>
              <a:xfrm>
                <a:off x="4411827" y="1597125"/>
                <a:ext cx="2857321" cy="369332"/>
              </a:xfrm>
              <a:prstGeom prst="rect">
                <a:avLst/>
              </a:prstGeom>
              <a:blipFill>
                <a:blip r:embed="rId3"/>
                <a:stretch>
                  <a:fillRect l="-3540" t="-3226" r="-3097" b="-29032"/>
                </a:stretch>
              </a:blipFill>
            </p:spPr>
            <p:txBody>
              <a:bodyPr/>
              <a:lstStyle/>
              <a:p>
                <a:r>
                  <a:rPr lang="en-DK">
                    <a:noFill/>
                  </a:rPr>
                  <a:t> </a:t>
                </a:r>
              </a:p>
            </p:txBody>
          </p:sp>
        </mc:Fallback>
      </mc:AlternateContent>
    </p:spTree>
    <p:extLst>
      <p:ext uri="{BB962C8B-B14F-4D97-AF65-F5344CB8AC3E}">
        <p14:creationId xmlns:p14="http://schemas.microsoft.com/office/powerpoint/2010/main" val="2807842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CB0689-06A5-EBB1-E42A-ADB1C109550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DC68349-551A-B135-C7CF-3CBA98EEC747}"/>
              </a:ext>
            </a:extLst>
          </p:cNvPr>
          <p:cNvSpPr>
            <a:spLocks noGrp="1"/>
          </p:cNvSpPr>
          <p:nvPr>
            <p:ph type="sldNum" sz="quarter" idx="12"/>
          </p:nvPr>
        </p:nvSpPr>
        <p:spPr/>
        <p:txBody>
          <a:bodyPr/>
          <a:lstStyle/>
          <a:p>
            <a:fld id="{1D577350-AC76-F346-A529-4661B3C80334}" type="slidenum">
              <a:rPr lang="en-DK" smtClean="0"/>
              <a:t>53</a:t>
            </a:fld>
            <a:endParaRPr lang="en-DK"/>
          </a:p>
        </p:txBody>
      </p:sp>
      <p:pic>
        <p:nvPicPr>
          <p:cNvPr id="9" name="Picture 8" descr="A diagram of energy and energy&#10;&#10;AI-generated content may be incorrect.">
            <a:extLst>
              <a:ext uri="{FF2B5EF4-FFF2-40B4-BE49-F238E27FC236}">
                <a16:creationId xmlns:a16="http://schemas.microsoft.com/office/drawing/2014/main" id="{E03C4C9F-25DF-3B74-67E8-38748477A692}"/>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135FB9ED-84BF-24C4-0EF8-F87A3D0EA005}"/>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660A7EC9-1C77-8E2D-83C4-A78814477CA6}"/>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F22BA4AD-8EF4-7D28-8BD9-310B52431D47}"/>
              </a:ext>
            </a:extLst>
          </p:cNvPr>
          <p:cNvGrpSpPr/>
          <p:nvPr/>
        </p:nvGrpSpPr>
        <p:grpSpPr>
          <a:xfrm>
            <a:off x="514689" y="2013624"/>
            <a:ext cx="1407897" cy="3207390"/>
            <a:chOff x="734608" y="1990474"/>
            <a:chExt cx="1407897" cy="3207390"/>
          </a:xfrm>
        </p:grpSpPr>
        <p:pic>
          <p:nvPicPr>
            <p:cNvPr id="14" name="Picture 13" descr="A diagram of energy and energy&#10;&#10;AI-generated content may be incorrect.">
              <a:extLst>
                <a:ext uri="{FF2B5EF4-FFF2-40B4-BE49-F238E27FC236}">
                  <a16:creationId xmlns:a16="http://schemas.microsoft.com/office/drawing/2014/main" id="{935B5FA3-2DF9-2BD5-5CD9-99B0DB86547C}"/>
                </a:ext>
              </a:extLst>
            </p:cNvPr>
            <p:cNvPicPr>
              <a:picLocks noChangeAspect="1"/>
            </p:cNvPicPr>
            <p:nvPr/>
          </p:nvPicPr>
          <p:blipFill>
            <a:blip r:embed="rId3"/>
            <a:srcRect l="29503" t="1557" r="53186" b="72810"/>
            <a:stretch>
              <a:fillRect/>
            </a:stretch>
          </p:blipFill>
          <p:spPr>
            <a:xfrm>
              <a:off x="734608" y="3530278"/>
              <a:ext cx="1311685" cy="1667586"/>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685FC19A-7D51-C696-51F7-B236B460B4F5}"/>
                </a:ext>
              </a:extLst>
            </p:cNvPr>
            <p:cNvPicPr>
              <a:picLocks noChangeAspect="1"/>
            </p:cNvPicPr>
            <p:nvPr/>
          </p:nvPicPr>
          <p:blipFill>
            <a:blip r:embed="rId3"/>
            <a:srcRect l="8026" r="73393" b="77208"/>
            <a:stretch>
              <a:fillRect/>
            </a:stretch>
          </p:blipFill>
          <p:spPr>
            <a:xfrm>
              <a:off x="734608" y="1990474"/>
              <a:ext cx="1407897" cy="1482764"/>
            </a:xfrm>
            <a:prstGeom prst="rect">
              <a:avLst/>
            </a:prstGeom>
          </p:spPr>
        </p:pic>
      </p:grpSp>
      <p:sp>
        <p:nvSpPr>
          <p:cNvPr id="21" name="Rectangle 20">
            <a:extLst>
              <a:ext uri="{FF2B5EF4-FFF2-40B4-BE49-F238E27FC236}">
                <a16:creationId xmlns:a16="http://schemas.microsoft.com/office/drawing/2014/main" id="{34BF536A-929F-EC07-C8AA-78CA7ED984B1}"/>
              </a:ext>
            </a:extLst>
          </p:cNvPr>
          <p:cNvSpPr/>
          <p:nvPr/>
        </p:nvSpPr>
        <p:spPr>
          <a:xfrm>
            <a:off x="4930815" y="613458"/>
            <a:ext cx="5521124" cy="552112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TextBox 21">
            <a:extLst>
              <a:ext uri="{FF2B5EF4-FFF2-40B4-BE49-F238E27FC236}">
                <a16:creationId xmlns:a16="http://schemas.microsoft.com/office/drawing/2014/main" id="{FA7761EC-2CC4-F748-400C-80DE4B322CAD}"/>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
        <p:nvSpPr>
          <p:cNvPr id="23" name="TextBox 22">
            <a:extLst>
              <a:ext uri="{FF2B5EF4-FFF2-40B4-BE49-F238E27FC236}">
                <a16:creationId xmlns:a16="http://schemas.microsoft.com/office/drawing/2014/main" id="{41C55B2C-CAB8-56B4-A103-6B1E7ABBBF36}"/>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Tree>
    <p:extLst>
      <p:ext uri="{BB962C8B-B14F-4D97-AF65-F5344CB8AC3E}">
        <p14:creationId xmlns:p14="http://schemas.microsoft.com/office/powerpoint/2010/main" val="2785426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14EE5-EEC5-6C93-6444-8F4ECCEAF81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3D6780-AC1C-66C6-730E-353514522E5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04D91DCA-03FC-DF3C-6407-851B5AC57DAD}"/>
              </a:ext>
            </a:extLst>
          </p:cNvPr>
          <p:cNvSpPr>
            <a:spLocks noGrp="1"/>
          </p:cNvSpPr>
          <p:nvPr>
            <p:ph type="sldNum" sz="quarter" idx="12"/>
          </p:nvPr>
        </p:nvSpPr>
        <p:spPr/>
        <p:txBody>
          <a:bodyPr/>
          <a:lstStyle/>
          <a:p>
            <a:fld id="{1D577350-AC76-F346-A529-4661B3C80334}" type="slidenum">
              <a:rPr lang="en-DK" smtClean="0"/>
              <a:t>54</a:t>
            </a:fld>
            <a:endParaRPr lang="en-DK"/>
          </a:p>
        </p:txBody>
      </p:sp>
      <p:pic>
        <p:nvPicPr>
          <p:cNvPr id="9" name="Picture 8" descr="A diagram of energy and energy&#10;&#10;AI-generated content may be incorrect.">
            <a:extLst>
              <a:ext uri="{FF2B5EF4-FFF2-40B4-BE49-F238E27FC236}">
                <a16:creationId xmlns:a16="http://schemas.microsoft.com/office/drawing/2014/main" id="{4FB080C6-84A4-967C-0142-CB92C9848BBB}"/>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934E0EC3-F7CC-3E8C-88F9-293ECD8CE38A}"/>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306E2E66-DEED-AFD6-98F2-B6B1254AFFCD}"/>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9F07B34C-ED51-FB6C-C9B4-25189987B6B6}"/>
              </a:ext>
            </a:extLst>
          </p:cNvPr>
          <p:cNvGrpSpPr/>
          <p:nvPr/>
        </p:nvGrpSpPr>
        <p:grpSpPr>
          <a:xfrm>
            <a:off x="514689" y="1944173"/>
            <a:ext cx="1407897" cy="3253691"/>
            <a:chOff x="734608" y="1944173"/>
            <a:chExt cx="1407897" cy="3253691"/>
          </a:xfrm>
        </p:grpSpPr>
        <p:pic>
          <p:nvPicPr>
            <p:cNvPr id="14" name="Picture 13" descr="A diagram of energy and energy&#10;&#10;AI-generated content may be incorrect.">
              <a:extLst>
                <a:ext uri="{FF2B5EF4-FFF2-40B4-BE49-F238E27FC236}">
                  <a16:creationId xmlns:a16="http://schemas.microsoft.com/office/drawing/2014/main" id="{6856A6A9-7C0F-84FA-CA00-D5AF3C1835EF}"/>
                </a:ext>
              </a:extLst>
            </p:cNvPr>
            <p:cNvPicPr>
              <a:picLocks noChangeAspect="1"/>
            </p:cNvPicPr>
            <p:nvPr/>
          </p:nvPicPr>
          <p:blipFill>
            <a:blip r:embed="rId3"/>
            <a:srcRect l="29503" r="53186" b="72810"/>
            <a:stretch>
              <a:fillRect/>
            </a:stretch>
          </p:blipFill>
          <p:spPr>
            <a:xfrm>
              <a:off x="734608" y="3428999"/>
              <a:ext cx="1311685" cy="1768865"/>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198C58FB-0396-D52B-5F22-A18DAE860F1B}"/>
                </a:ext>
              </a:extLst>
            </p:cNvPr>
            <p:cNvPicPr>
              <a:picLocks noChangeAspect="1"/>
            </p:cNvPicPr>
            <p:nvPr/>
          </p:nvPicPr>
          <p:blipFill>
            <a:blip r:embed="rId3"/>
            <a:srcRect l="8026" r="73393" b="72810"/>
            <a:stretch>
              <a:fillRect/>
            </a:stretch>
          </p:blipFill>
          <p:spPr>
            <a:xfrm>
              <a:off x="734608" y="1944173"/>
              <a:ext cx="1407897" cy="1768865"/>
            </a:xfrm>
            <a:prstGeom prst="rect">
              <a:avLst/>
            </a:prstGeom>
          </p:spPr>
        </p:pic>
      </p:grpSp>
      <p:sp>
        <p:nvSpPr>
          <p:cNvPr id="21" name="Rectangle 20">
            <a:extLst>
              <a:ext uri="{FF2B5EF4-FFF2-40B4-BE49-F238E27FC236}">
                <a16:creationId xmlns:a16="http://schemas.microsoft.com/office/drawing/2014/main" id="{47925A76-766A-1355-7CF6-028D388FF2EE}"/>
              </a:ext>
            </a:extLst>
          </p:cNvPr>
          <p:cNvSpPr/>
          <p:nvPr/>
        </p:nvSpPr>
        <p:spPr>
          <a:xfrm>
            <a:off x="268270" y="515952"/>
            <a:ext cx="4604672" cy="5521124"/>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9D1D6B21-E2CD-4668-7AF3-D7D16EBF49FB}"/>
              </a:ext>
            </a:extLst>
          </p:cNvPr>
          <p:cNvSpPr/>
          <p:nvPr/>
        </p:nvSpPr>
        <p:spPr>
          <a:xfrm>
            <a:off x="7633628" y="675589"/>
            <a:ext cx="4404043" cy="552112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4FF8242A-5048-A890-2A55-89B5AFA10E3A}"/>
              </a:ext>
            </a:extLst>
          </p:cNvPr>
          <p:cNvSpPr/>
          <p:nvPr/>
        </p:nvSpPr>
        <p:spPr>
          <a:xfrm>
            <a:off x="7149392" y="2421085"/>
            <a:ext cx="1203767" cy="46539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04E5F65D-458D-15C9-552C-9591CDE0325C}"/>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
        <p:nvSpPr>
          <p:cNvPr id="7" name="TextBox 6">
            <a:extLst>
              <a:ext uri="{FF2B5EF4-FFF2-40B4-BE49-F238E27FC236}">
                <a16:creationId xmlns:a16="http://schemas.microsoft.com/office/drawing/2014/main" id="{40DC33BE-F723-9ADF-E8A8-052003B374FB}"/>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Tree>
    <p:extLst>
      <p:ext uri="{BB962C8B-B14F-4D97-AF65-F5344CB8AC3E}">
        <p14:creationId xmlns:p14="http://schemas.microsoft.com/office/powerpoint/2010/main" val="1902831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7B4AB-7308-68D3-2FBA-5C1F60DFAA1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774469-5932-E0AD-383A-B8376CA260C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EEE118E-1FC9-D6C4-3AE0-9DC23E6096BE}"/>
              </a:ext>
            </a:extLst>
          </p:cNvPr>
          <p:cNvSpPr>
            <a:spLocks noGrp="1"/>
          </p:cNvSpPr>
          <p:nvPr>
            <p:ph type="sldNum" sz="quarter" idx="12"/>
          </p:nvPr>
        </p:nvSpPr>
        <p:spPr/>
        <p:txBody>
          <a:bodyPr/>
          <a:lstStyle/>
          <a:p>
            <a:fld id="{1D577350-AC76-F346-A529-4661B3C80334}" type="slidenum">
              <a:rPr lang="en-DK" smtClean="0"/>
              <a:t>55</a:t>
            </a:fld>
            <a:endParaRPr lang="en-DK"/>
          </a:p>
        </p:txBody>
      </p:sp>
      <p:pic>
        <p:nvPicPr>
          <p:cNvPr id="9" name="Picture 8" descr="A diagram of energy and energy&#10;&#10;AI-generated content may be incorrect.">
            <a:extLst>
              <a:ext uri="{FF2B5EF4-FFF2-40B4-BE49-F238E27FC236}">
                <a16:creationId xmlns:a16="http://schemas.microsoft.com/office/drawing/2014/main" id="{6A79D363-29C9-1293-8C66-DE8BDCC9E1AB}"/>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CF4FECF0-FC79-CC20-A9BE-1438171397AA}"/>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077DBEBF-0D3A-E4CD-5C92-239DA2F3A41C}"/>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31A72DA7-9452-CE98-30AA-728483039C20}"/>
              </a:ext>
            </a:extLst>
          </p:cNvPr>
          <p:cNvGrpSpPr/>
          <p:nvPr/>
        </p:nvGrpSpPr>
        <p:grpSpPr>
          <a:xfrm>
            <a:off x="514689" y="1944173"/>
            <a:ext cx="1407897" cy="3253691"/>
            <a:chOff x="734608" y="1944173"/>
            <a:chExt cx="1407897" cy="3253691"/>
          </a:xfrm>
        </p:grpSpPr>
        <p:pic>
          <p:nvPicPr>
            <p:cNvPr id="14" name="Picture 13" descr="A diagram of energy and energy&#10;&#10;AI-generated content may be incorrect.">
              <a:extLst>
                <a:ext uri="{FF2B5EF4-FFF2-40B4-BE49-F238E27FC236}">
                  <a16:creationId xmlns:a16="http://schemas.microsoft.com/office/drawing/2014/main" id="{7E17EB40-5CB8-3167-6F1B-2A74EDC53767}"/>
                </a:ext>
              </a:extLst>
            </p:cNvPr>
            <p:cNvPicPr>
              <a:picLocks noChangeAspect="1"/>
            </p:cNvPicPr>
            <p:nvPr/>
          </p:nvPicPr>
          <p:blipFill>
            <a:blip r:embed="rId3"/>
            <a:srcRect l="29503" r="53186" b="72810"/>
            <a:stretch>
              <a:fillRect/>
            </a:stretch>
          </p:blipFill>
          <p:spPr>
            <a:xfrm>
              <a:off x="734608" y="3428999"/>
              <a:ext cx="1311685" cy="1768865"/>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A9395E73-09BE-50FC-2CD0-B11A359C53C5}"/>
                </a:ext>
              </a:extLst>
            </p:cNvPr>
            <p:cNvPicPr>
              <a:picLocks noChangeAspect="1"/>
            </p:cNvPicPr>
            <p:nvPr/>
          </p:nvPicPr>
          <p:blipFill>
            <a:blip r:embed="rId3"/>
            <a:srcRect l="8026" r="73393" b="72810"/>
            <a:stretch>
              <a:fillRect/>
            </a:stretch>
          </p:blipFill>
          <p:spPr>
            <a:xfrm>
              <a:off x="734608" y="1944173"/>
              <a:ext cx="1407897" cy="1768865"/>
            </a:xfrm>
            <a:prstGeom prst="rect">
              <a:avLst/>
            </a:prstGeom>
          </p:spPr>
        </p:pic>
      </p:grpSp>
      <p:sp>
        <p:nvSpPr>
          <p:cNvPr id="21" name="Rectangle 20">
            <a:extLst>
              <a:ext uri="{FF2B5EF4-FFF2-40B4-BE49-F238E27FC236}">
                <a16:creationId xmlns:a16="http://schemas.microsoft.com/office/drawing/2014/main" id="{D6A72333-D930-914B-469E-91E8A8DEB6A2}"/>
              </a:ext>
            </a:extLst>
          </p:cNvPr>
          <p:cNvSpPr/>
          <p:nvPr/>
        </p:nvSpPr>
        <p:spPr>
          <a:xfrm>
            <a:off x="268269" y="515952"/>
            <a:ext cx="7428895" cy="5521124"/>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27F304E6-C0E3-CD1C-2859-E3C1A8EEFDFD}"/>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
        <p:nvSpPr>
          <p:cNvPr id="7" name="TextBox 6">
            <a:extLst>
              <a:ext uri="{FF2B5EF4-FFF2-40B4-BE49-F238E27FC236}">
                <a16:creationId xmlns:a16="http://schemas.microsoft.com/office/drawing/2014/main" id="{7EE5D000-3D30-A228-0345-AF143D41F7E4}"/>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Tree>
    <p:extLst>
      <p:ext uri="{BB962C8B-B14F-4D97-AF65-F5344CB8AC3E}">
        <p14:creationId xmlns:p14="http://schemas.microsoft.com/office/powerpoint/2010/main" val="3293486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26617DD-3548-8820-35F8-157CA081890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4BBB5FE7-07E5-02EF-DD2C-93FB5796DF91}"/>
              </a:ext>
            </a:extLst>
          </p:cNvPr>
          <p:cNvSpPr>
            <a:spLocks noGrp="1"/>
          </p:cNvSpPr>
          <p:nvPr>
            <p:ph type="sldNum" sz="quarter" idx="12"/>
          </p:nvPr>
        </p:nvSpPr>
        <p:spPr/>
        <p:txBody>
          <a:bodyPr/>
          <a:lstStyle/>
          <a:p>
            <a:fld id="{1D577350-AC76-F346-A529-4661B3C80334}" type="slidenum">
              <a:rPr lang="en-DK" smtClean="0"/>
              <a:t>56</a:t>
            </a:fld>
            <a:endParaRPr lang="en-DK"/>
          </a:p>
        </p:txBody>
      </p:sp>
      <p:pic>
        <p:nvPicPr>
          <p:cNvPr id="7" name="Picture 6" descr="A diagram of a graph&#10;&#10;AI-generated content may be incorrect.">
            <a:extLst>
              <a:ext uri="{FF2B5EF4-FFF2-40B4-BE49-F238E27FC236}">
                <a16:creationId xmlns:a16="http://schemas.microsoft.com/office/drawing/2014/main" id="{88EBA64D-0355-BD54-FB14-EF12FB91EA5B}"/>
              </a:ext>
            </a:extLst>
          </p:cNvPr>
          <p:cNvPicPr>
            <a:picLocks noChangeAspect="1"/>
          </p:cNvPicPr>
          <p:nvPr/>
        </p:nvPicPr>
        <p:blipFill>
          <a:blip r:embed="rId2"/>
          <a:stretch>
            <a:fillRect/>
          </a:stretch>
        </p:blipFill>
        <p:spPr>
          <a:xfrm>
            <a:off x="557514" y="520073"/>
            <a:ext cx="5276126" cy="2925137"/>
          </a:xfrm>
          <a:prstGeom prst="rect">
            <a:avLst/>
          </a:prstGeom>
        </p:spPr>
      </p:pic>
      <p:sp>
        <p:nvSpPr>
          <p:cNvPr id="8" name="TextBox 7">
            <a:extLst>
              <a:ext uri="{FF2B5EF4-FFF2-40B4-BE49-F238E27FC236}">
                <a16:creationId xmlns:a16="http://schemas.microsoft.com/office/drawing/2014/main" id="{F1F3ABBB-5F72-ADCB-9F03-68FADC26BAE9}"/>
              </a:ext>
            </a:extLst>
          </p:cNvPr>
          <p:cNvSpPr txBox="1"/>
          <p:nvPr/>
        </p:nvSpPr>
        <p:spPr>
          <a:xfrm>
            <a:off x="1719805" y="162316"/>
            <a:ext cx="2951544" cy="369332"/>
          </a:xfrm>
          <a:prstGeom prst="rect">
            <a:avLst/>
          </a:prstGeom>
          <a:noFill/>
        </p:spPr>
        <p:txBody>
          <a:bodyPr wrap="square" rtlCol="0">
            <a:spAutoFit/>
          </a:bodyPr>
          <a:lstStyle/>
          <a:p>
            <a:r>
              <a:rPr lang="en-DK" dirty="0"/>
              <a:t>Carbon clusters on Ir(111)</a:t>
            </a:r>
          </a:p>
        </p:txBody>
      </p:sp>
      <p:pic>
        <p:nvPicPr>
          <p:cNvPr id="20482" name="Picture 2" descr="FIG. 17. Most stable structures found for search of Ru3N4 in a graphene sheet. The bar plot shows the energy relative to the most stable structure at that step of the procedure. The most stable structure identified by the search is structure two, but at the higher level of accuracy, structure one has a lower energy. Note that because structure one lowers its energy more by the inclusion of spin than the other structures, the relative energy of the other structures including spin is higher than when spin is not included even if their energy also decrease. The total magnetic moment M that leads to the lowest total energy is reported along with each structure.">
            <a:extLst>
              <a:ext uri="{FF2B5EF4-FFF2-40B4-BE49-F238E27FC236}">
                <a16:creationId xmlns:a16="http://schemas.microsoft.com/office/drawing/2014/main" id="{8A22E0BB-5F78-8275-D4B6-AB39E3E1CF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882"/>
          <a:stretch>
            <a:fillRect/>
          </a:stretch>
        </p:blipFill>
        <p:spPr bwMode="auto">
          <a:xfrm>
            <a:off x="6522068" y="659759"/>
            <a:ext cx="5112418" cy="26349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02445-CAE2-2A38-4DEF-E7E1A1796480}"/>
              </a:ext>
            </a:extLst>
          </p:cNvPr>
          <p:cNvSpPr txBox="1"/>
          <p:nvPr/>
        </p:nvSpPr>
        <p:spPr>
          <a:xfrm>
            <a:off x="6866481" y="184942"/>
            <a:ext cx="4423591" cy="369332"/>
          </a:xfrm>
          <a:prstGeom prst="rect">
            <a:avLst/>
          </a:prstGeom>
          <a:noFill/>
        </p:spPr>
        <p:txBody>
          <a:bodyPr wrap="square" rtlCol="0">
            <a:spAutoFit/>
          </a:bodyPr>
          <a:lstStyle/>
          <a:p>
            <a:r>
              <a:rPr lang="en-DK" dirty="0"/>
              <a:t>Nitrogen-Ruthenium defects in graphene</a:t>
            </a:r>
          </a:p>
        </p:txBody>
      </p:sp>
      <p:pic>
        <p:nvPicPr>
          <p:cNvPr id="14" name="Picture 13" descr="A group of balls with black lines&#10;&#10;AI-generated content may be incorrect.">
            <a:extLst>
              <a:ext uri="{FF2B5EF4-FFF2-40B4-BE49-F238E27FC236}">
                <a16:creationId xmlns:a16="http://schemas.microsoft.com/office/drawing/2014/main" id="{5E15DCF0-3F51-EE58-E1A5-BF39E85973DA}"/>
              </a:ext>
            </a:extLst>
          </p:cNvPr>
          <p:cNvPicPr>
            <a:picLocks noChangeAspect="1"/>
          </p:cNvPicPr>
          <p:nvPr/>
        </p:nvPicPr>
        <p:blipFill>
          <a:blip r:embed="rId4"/>
          <a:stretch>
            <a:fillRect/>
          </a:stretch>
        </p:blipFill>
        <p:spPr>
          <a:xfrm>
            <a:off x="1181422" y="3976580"/>
            <a:ext cx="3689028" cy="2719104"/>
          </a:xfrm>
          <a:prstGeom prst="rect">
            <a:avLst/>
          </a:prstGeom>
        </p:spPr>
      </p:pic>
      <p:sp>
        <p:nvSpPr>
          <p:cNvPr id="15" name="TextBox 14">
            <a:extLst>
              <a:ext uri="{FF2B5EF4-FFF2-40B4-BE49-F238E27FC236}">
                <a16:creationId xmlns:a16="http://schemas.microsoft.com/office/drawing/2014/main" id="{6FBB2475-C92F-24C4-0FF2-59B3BBA9D875}"/>
              </a:ext>
            </a:extLst>
          </p:cNvPr>
          <p:cNvSpPr txBox="1"/>
          <p:nvPr/>
        </p:nvSpPr>
        <p:spPr>
          <a:xfrm>
            <a:off x="938352" y="3687751"/>
            <a:ext cx="4260326" cy="369332"/>
          </a:xfrm>
          <a:prstGeom prst="rect">
            <a:avLst/>
          </a:prstGeom>
          <a:noFill/>
        </p:spPr>
        <p:txBody>
          <a:bodyPr wrap="square" rtlCol="0">
            <a:spAutoFit/>
          </a:bodyPr>
          <a:lstStyle/>
          <a:p>
            <a:r>
              <a:rPr lang="en-DK" dirty="0"/>
              <a:t>Sulfur-induced Cu(111) reconstruction</a:t>
            </a:r>
          </a:p>
        </p:txBody>
      </p:sp>
      <p:pic>
        <p:nvPicPr>
          <p:cNvPr id="20484" name="Picture 4" descr="Details are in the caption following the image">
            <a:extLst>
              <a:ext uri="{FF2B5EF4-FFF2-40B4-BE49-F238E27FC236}">
                <a16:creationId xmlns:a16="http://schemas.microsoft.com/office/drawing/2014/main" id="{ED09E0F6-B0D6-24EE-E47F-3097D4D109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4" t="2828" r="37207" b="47694"/>
          <a:stretch>
            <a:fillRect/>
          </a:stretch>
        </p:blipFill>
        <p:spPr bwMode="auto">
          <a:xfrm>
            <a:off x="6934965" y="3872417"/>
            <a:ext cx="4179081" cy="245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B39F8F3-C3DE-2000-1272-BF53369E39D6}"/>
                  </a:ext>
                </a:extLst>
              </p:cNvPr>
              <p:cNvSpPr txBox="1"/>
              <p:nvPr/>
            </p:nvSpPr>
            <p:spPr>
              <a:xfrm>
                <a:off x="6993324" y="3503085"/>
                <a:ext cx="4423591" cy="369332"/>
              </a:xfrm>
              <a:prstGeom prst="rect">
                <a:avLst/>
              </a:prstGeom>
              <a:noFill/>
            </p:spPr>
            <p:txBody>
              <a:bodyPr wrap="square" rtlCol="0">
                <a:spAutoFit/>
              </a:bodyPr>
              <a:lstStyle/>
              <a:p>
                <a:r>
                  <a:rPr lang="en-DK" dirty="0"/>
                  <a:t>Tin-oxide on </a:t>
                </a:r>
                <a14:m>
                  <m:oMath xmlns:m="http://schemas.openxmlformats.org/officeDocument/2006/math">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Pt</m:t>
                        </m:r>
                      </m:e>
                      <m:sub>
                        <m:r>
                          <a:rPr lang="da-DK" b="0" i="1" smtClean="0">
                            <a:latin typeface="Cambria Math" panose="02040503050406030204" pitchFamily="18" charset="0"/>
                          </a:rPr>
                          <m:t>3</m:t>
                        </m:r>
                      </m:sub>
                    </m:sSub>
                    <m:r>
                      <m:rPr>
                        <m:sty m:val="p"/>
                      </m:rPr>
                      <a:rPr lang="da-DK" b="0" i="0" smtClean="0">
                        <a:latin typeface="Cambria Math" panose="02040503050406030204" pitchFamily="18" charset="0"/>
                      </a:rPr>
                      <m:t>Sn</m:t>
                    </m:r>
                    <m:r>
                      <a:rPr lang="da-DK" b="0" i="0" smtClean="0">
                        <a:latin typeface="Cambria Math" panose="02040503050406030204" pitchFamily="18" charset="0"/>
                      </a:rPr>
                      <m:t>(111)</m:t>
                    </m:r>
                  </m:oMath>
                </a14:m>
                <a:endParaRPr lang="en-DK" dirty="0"/>
              </a:p>
            </p:txBody>
          </p:sp>
        </mc:Choice>
        <mc:Fallback xmlns="">
          <p:sp>
            <p:nvSpPr>
              <p:cNvPr id="16" name="TextBox 15">
                <a:extLst>
                  <a:ext uri="{FF2B5EF4-FFF2-40B4-BE49-F238E27FC236}">
                    <a16:creationId xmlns:a16="http://schemas.microsoft.com/office/drawing/2014/main" id="{FB39F8F3-C3DE-2000-1272-BF53369E39D6}"/>
                  </a:ext>
                </a:extLst>
              </p:cNvPr>
              <p:cNvSpPr txBox="1">
                <a:spLocks noRot="1" noChangeAspect="1" noMove="1" noResize="1" noEditPoints="1" noAdjustHandles="1" noChangeArrowheads="1" noChangeShapeType="1" noTextEdit="1"/>
              </p:cNvSpPr>
              <p:nvPr/>
            </p:nvSpPr>
            <p:spPr>
              <a:xfrm>
                <a:off x="6993324" y="3503085"/>
                <a:ext cx="4423591" cy="369332"/>
              </a:xfrm>
              <a:prstGeom prst="rect">
                <a:avLst/>
              </a:prstGeom>
              <a:blipFill>
                <a:blip r:embed="rId6"/>
                <a:stretch>
                  <a:fillRect l="-1143" t="-10345" b="-27586"/>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292CD5FB-3B1C-C4C0-D66B-DC72D4F3E117}"/>
              </a:ext>
            </a:extLst>
          </p:cNvPr>
          <p:cNvSpPr txBox="1"/>
          <p:nvPr/>
        </p:nvSpPr>
        <p:spPr>
          <a:xfrm>
            <a:off x="7727628" y="6356350"/>
            <a:ext cx="6099858" cy="246221"/>
          </a:xfrm>
          <a:prstGeom prst="rect">
            <a:avLst/>
          </a:prstGeom>
          <a:noFill/>
        </p:spPr>
        <p:txBody>
          <a:bodyPr wrap="square">
            <a:spAutoFit/>
          </a:bodyPr>
          <a:lstStyle/>
          <a:p>
            <a:r>
              <a:rPr lang="en-GB" sz="1000" b="0" i="1" dirty="0" err="1">
                <a:solidFill>
                  <a:srgbClr val="1C1D1E"/>
                </a:solidFill>
                <a:effectLst/>
                <a:latin typeface="Open Sans" panose="020F0502020204030204" pitchFamily="34" charset="0"/>
              </a:rPr>
              <a:t>Angew</a:t>
            </a:r>
            <a:r>
              <a:rPr lang="en-GB" sz="1000" b="0" i="1" dirty="0">
                <a:solidFill>
                  <a:srgbClr val="1C1D1E"/>
                </a:solidFill>
                <a:effectLst/>
                <a:latin typeface="Open Sans" panose="020F0502020204030204" pitchFamily="34" charset="0"/>
              </a:rPr>
              <a:t>. Chem. Int. Ed.</a:t>
            </a:r>
            <a:r>
              <a:rPr lang="en-GB" sz="1000" b="0" i="0" dirty="0">
                <a:solidFill>
                  <a:srgbClr val="1C1D1E"/>
                </a:solidFill>
                <a:effectLst/>
                <a:latin typeface="Open Sans" panose="020B0606030504020204" pitchFamily="34" charset="0"/>
              </a:rPr>
              <a:t> </a:t>
            </a:r>
            <a:r>
              <a:rPr lang="en-GB" sz="1000" b="1" i="0" dirty="0">
                <a:solidFill>
                  <a:srgbClr val="1C1D1E"/>
                </a:solidFill>
                <a:effectLst/>
                <a:latin typeface="Open Sans" panose="020B0606030504020204" pitchFamily="34" charset="0"/>
              </a:rPr>
              <a:t>2022</a:t>
            </a:r>
            <a:r>
              <a:rPr lang="en-GB" sz="1000" b="0" i="0" dirty="0">
                <a:solidFill>
                  <a:srgbClr val="1C1D1E"/>
                </a:solidFill>
                <a:effectLst/>
                <a:latin typeface="Open Sans" panose="020B0606030504020204" pitchFamily="34" charset="0"/>
              </a:rPr>
              <a:t>, </a:t>
            </a:r>
            <a:r>
              <a:rPr lang="en-GB" sz="1000" b="0" i="1" dirty="0">
                <a:solidFill>
                  <a:srgbClr val="1C1D1E"/>
                </a:solidFill>
                <a:effectLst/>
                <a:latin typeface="Open Sans" panose="020B0606030504020204" pitchFamily="34" charset="0"/>
              </a:rPr>
              <a:t>61</a:t>
            </a:r>
            <a:r>
              <a:rPr lang="en-GB" sz="1000" b="0" i="0" dirty="0">
                <a:solidFill>
                  <a:srgbClr val="1C1D1E"/>
                </a:solidFill>
                <a:effectLst/>
                <a:latin typeface="Open Sans" panose="020B0606030504020204" pitchFamily="34" charset="0"/>
              </a:rPr>
              <a:t>, e202204244</a:t>
            </a:r>
            <a:endParaRPr lang="en-DK" sz="1000" dirty="0"/>
          </a:p>
        </p:txBody>
      </p:sp>
      <p:sp>
        <p:nvSpPr>
          <p:cNvPr id="20" name="TextBox 19">
            <a:extLst>
              <a:ext uri="{FF2B5EF4-FFF2-40B4-BE49-F238E27FC236}">
                <a16:creationId xmlns:a16="http://schemas.microsoft.com/office/drawing/2014/main" id="{7E8EEA0C-EF7C-E3FE-87B3-12A24A1847E4}"/>
              </a:ext>
            </a:extLst>
          </p:cNvPr>
          <p:cNvSpPr txBox="1"/>
          <p:nvPr/>
        </p:nvSpPr>
        <p:spPr>
          <a:xfrm>
            <a:off x="7832136" y="3198989"/>
            <a:ext cx="6915872"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157, 054701 (2022)</a:t>
            </a:r>
            <a:endParaRPr lang="en-DK" sz="1000" dirty="0"/>
          </a:p>
        </p:txBody>
      </p:sp>
      <p:sp>
        <p:nvSpPr>
          <p:cNvPr id="22" name="TextBox 21">
            <a:extLst>
              <a:ext uri="{FF2B5EF4-FFF2-40B4-BE49-F238E27FC236}">
                <a16:creationId xmlns:a16="http://schemas.microsoft.com/office/drawing/2014/main" id="{7C7A0814-F467-C374-C6E1-7CBD96D648D4}"/>
              </a:ext>
            </a:extLst>
          </p:cNvPr>
          <p:cNvSpPr txBox="1"/>
          <p:nvPr/>
        </p:nvSpPr>
        <p:spPr>
          <a:xfrm>
            <a:off x="1915610" y="6614146"/>
            <a:ext cx="7373072"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160, 174107 (2024)</a:t>
            </a:r>
            <a:endParaRPr lang="en-DK" sz="1000" dirty="0"/>
          </a:p>
        </p:txBody>
      </p:sp>
      <p:sp>
        <p:nvSpPr>
          <p:cNvPr id="24" name="TextBox 23">
            <a:extLst>
              <a:ext uri="{FF2B5EF4-FFF2-40B4-BE49-F238E27FC236}">
                <a16:creationId xmlns:a16="http://schemas.microsoft.com/office/drawing/2014/main" id="{D0B2D020-7AF2-3F06-79E4-DE5B35BAA83F}"/>
              </a:ext>
            </a:extLst>
          </p:cNvPr>
          <p:cNvSpPr txBox="1"/>
          <p:nvPr/>
        </p:nvSpPr>
        <p:spPr>
          <a:xfrm>
            <a:off x="2170738" y="3351037"/>
            <a:ext cx="7373072"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105</a:t>
            </a:r>
            <a:r>
              <a:rPr lang="en-GB" sz="1000" b="0" i="0" dirty="0">
                <a:solidFill>
                  <a:srgbClr val="000000"/>
                </a:solidFill>
                <a:effectLst/>
                <a:latin typeface="Noto Sans" panose="020B0502040504020204" pitchFamily="34" charset="0"/>
              </a:rPr>
              <a:t>, 245404</a:t>
            </a:r>
            <a:endParaRPr lang="en-DK" sz="1000" dirty="0"/>
          </a:p>
        </p:txBody>
      </p:sp>
    </p:spTree>
    <p:extLst>
      <p:ext uri="{BB962C8B-B14F-4D97-AF65-F5344CB8AC3E}">
        <p14:creationId xmlns:p14="http://schemas.microsoft.com/office/powerpoint/2010/main" val="2649291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C3856BB-4912-579C-473C-D31156BF79B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839C5C1-713A-27A4-E873-1881AA6B5DFE}"/>
              </a:ext>
            </a:extLst>
          </p:cNvPr>
          <p:cNvSpPr>
            <a:spLocks noGrp="1"/>
          </p:cNvSpPr>
          <p:nvPr>
            <p:ph type="sldNum" sz="quarter" idx="12"/>
          </p:nvPr>
        </p:nvSpPr>
        <p:spPr/>
        <p:txBody>
          <a:bodyPr/>
          <a:lstStyle/>
          <a:p>
            <a:fld id="{1D577350-AC76-F346-A529-4661B3C80334}" type="slidenum">
              <a:rPr lang="en-DK" smtClean="0"/>
              <a:t>57</a:t>
            </a:fld>
            <a:endParaRPr lang="en-DK"/>
          </a:p>
        </p:txBody>
      </p:sp>
      <p:grpSp>
        <p:nvGrpSpPr>
          <p:cNvPr id="44" name="Group 43">
            <a:extLst>
              <a:ext uri="{FF2B5EF4-FFF2-40B4-BE49-F238E27FC236}">
                <a16:creationId xmlns:a16="http://schemas.microsoft.com/office/drawing/2014/main" id="{AC68CB6E-498C-DADE-6E28-61C7A09154E7}"/>
              </a:ext>
            </a:extLst>
          </p:cNvPr>
          <p:cNvGrpSpPr/>
          <p:nvPr/>
        </p:nvGrpSpPr>
        <p:grpSpPr>
          <a:xfrm>
            <a:off x="1543332" y="2709811"/>
            <a:ext cx="2739752" cy="1438377"/>
            <a:chOff x="941449" y="2709811"/>
            <a:chExt cx="2739752" cy="1438377"/>
          </a:xfrm>
        </p:grpSpPr>
        <p:cxnSp>
          <p:nvCxnSpPr>
            <p:cNvPr id="8" name="Straight Connector 7">
              <a:extLst>
                <a:ext uri="{FF2B5EF4-FFF2-40B4-BE49-F238E27FC236}">
                  <a16:creationId xmlns:a16="http://schemas.microsoft.com/office/drawing/2014/main" id="{CC6869BE-F5A3-C687-B989-CD62EAFEF3C2}"/>
                </a:ext>
              </a:extLst>
            </p:cNvPr>
            <p:cNvCxnSpPr>
              <a:cxnSpLocks/>
            </p:cNvCxnSpPr>
            <p:nvPr/>
          </p:nvCxnSpPr>
          <p:spPr bwMode="auto">
            <a:xfrm flipV="1">
              <a:off x="1122331" y="2957470"/>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 name="Oval 8">
              <a:extLst>
                <a:ext uri="{FF2B5EF4-FFF2-40B4-BE49-F238E27FC236}">
                  <a16:creationId xmlns:a16="http://schemas.microsoft.com/office/drawing/2014/main" id="{53EA3840-2080-DF96-9383-FB73C03227EB}"/>
                </a:ext>
              </a:extLst>
            </p:cNvPr>
            <p:cNvSpPr/>
            <p:nvPr/>
          </p:nvSpPr>
          <p:spPr bwMode="auto">
            <a:xfrm>
              <a:off x="941449" y="378642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 name="Oval 9">
              <a:extLst>
                <a:ext uri="{FF2B5EF4-FFF2-40B4-BE49-F238E27FC236}">
                  <a16:creationId xmlns:a16="http://schemas.microsoft.com/office/drawing/2014/main" id="{D063AB03-DF6E-9D7B-228C-A27A2BE4A64D}"/>
                </a:ext>
              </a:extLst>
            </p:cNvPr>
            <p:cNvSpPr/>
            <p:nvPr/>
          </p:nvSpPr>
          <p:spPr bwMode="auto">
            <a:xfrm>
              <a:off x="3108644" y="2709811"/>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1" name="Oval 10">
              <a:extLst>
                <a:ext uri="{FF2B5EF4-FFF2-40B4-BE49-F238E27FC236}">
                  <a16:creationId xmlns:a16="http://schemas.microsoft.com/office/drawing/2014/main" id="{0E1B15B8-2941-7EF8-3EC5-46F2353462DF}"/>
                </a:ext>
              </a:extLst>
            </p:cNvPr>
            <p:cNvSpPr/>
            <p:nvPr/>
          </p:nvSpPr>
          <p:spPr bwMode="auto">
            <a:xfrm>
              <a:off x="2023293" y="3478204"/>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EB281E-5F88-921E-F65C-E0454627A75D}"/>
                  </a:ext>
                </a:extLst>
              </p:cNvPr>
              <p:cNvSpPr txBox="1"/>
              <p:nvPr/>
            </p:nvSpPr>
            <p:spPr>
              <a:xfrm>
                <a:off x="868726" y="1562908"/>
                <a:ext cx="1436034" cy="709618"/>
              </a:xfrm>
              <a:prstGeom prst="rect">
                <a:avLst/>
              </a:prstGeom>
              <a:noFill/>
            </p:spPr>
            <p:txBody>
              <a:bodyPr wrap="none" lIns="0" tIns="0" rIns="0" bIns="0" rtlCol="0">
                <a:spAutoFit/>
              </a:bodyPr>
              <a:lstStyle/>
              <a:p>
                <a:pPr>
                  <a:lnSpc>
                    <a:spcPct val="95000"/>
                  </a:lnSpc>
                </a:pPr>
                <a14:m>
                  <m:oMathPara xmlns:m="http://schemas.openxmlformats.org/officeDocument/2006/math">
                    <m:oMathParaPr>
                      <m:jc m:val="centerGroup"/>
                    </m:oMathParaPr>
                    <m:oMath xmlns:m="http://schemas.openxmlformats.org/officeDocument/2006/math">
                      <m:r>
                        <a:rPr lang="da-DK" sz="2000" b="0" i="1" smtClean="0">
                          <a:latin typeface="Cambria Math" panose="02040503050406030204" pitchFamily="18" charset="0"/>
                        </a:rPr>
                        <m:t>𝐼</m:t>
                      </m:r>
                      <m:r>
                        <a:rPr lang="da-DK" sz="2000" b="0" i="1" smtClean="0">
                          <a:latin typeface="Cambria Math" panose="02040503050406030204" pitchFamily="18" charset="0"/>
                        </a:rPr>
                        <m:t>=</m:t>
                      </m:r>
                      <m:nary>
                        <m:naryPr>
                          <m:chr m:val="∑"/>
                          <m:supHide m:val="on"/>
                          <m:ctrlPr>
                            <a:rPr lang="da-DK" sz="2000" b="0" i="1" smtClean="0">
                              <a:latin typeface="Cambria Math" panose="02040503050406030204" pitchFamily="18" charset="0"/>
                            </a:rPr>
                          </m:ctrlPr>
                        </m:naryPr>
                        <m:sub>
                          <m:r>
                            <a:rPr lang="da-DK" sz="2000" b="0" i="1" smtClean="0">
                              <a:latin typeface="Cambria Math" panose="02040503050406030204" pitchFamily="18" charset="0"/>
                            </a:rPr>
                            <m:t>𝑖</m:t>
                          </m:r>
                        </m:sub>
                        <m:sup/>
                        <m:e>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𝑚</m:t>
                              </m:r>
                            </m:e>
                            <m:sub>
                              <m:r>
                                <a:rPr lang="da-DK" sz="2000" b="0" i="1" smtClean="0">
                                  <a:latin typeface="Cambria Math" panose="02040503050406030204" pitchFamily="18" charset="0"/>
                                </a:rPr>
                                <m:t>𝑖</m:t>
                              </m:r>
                            </m:sub>
                          </m:sSub>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𝑟</m:t>
                              </m:r>
                            </m:e>
                            <m:sub>
                              <m:r>
                                <a:rPr lang="da-DK" sz="2000" b="0" i="1" smtClean="0">
                                  <a:latin typeface="Cambria Math" panose="02040503050406030204" pitchFamily="18" charset="0"/>
                                </a:rPr>
                                <m:t>𝑖</m:t>
                              </m:r>
                            </m:sub>
                            <m:sup>
                              <m:r>
                                <a:rPr lang="da-DK" sz="2000" b="0" i="1" smtClean="0">
                                  <a:latin typeface="Cambria Math" panose="02040503050406030204" pitchFamily="18" charset="0"/>
                                </a:rPr>
                                <m:t>2</m:t>
                              </m:r>
                            </m:sup>
                          </m:sSubSup>
                        </m:e>
                      </m:nary>
                    </m:oMath>
                  </m:oMathPara>
                </a14:m>
                <a:endParaRPr lang="en-US" sz="2000" dirty="0">
                  <a:latin typeface="+mn-lt"/>
                </a:endParaRPr>
              </a:p>
            </p:txBody>
          </p:sp>
        </mc:Choice>
        <mc:Fallback xmlns="">
          <p:sp>
            <p:nvSpPr>
              <p:cNvPr id="12" name="TextBox 11">
                <a:extLst>
                  <a:ext uri="{FF2B5EF4-FFF2-40B4-BE49-F238E27FC236}">
                    <a16:creationId xmlns:a16="http://schemas.microsoft.com/office/drawing/2014/main" id="{00EB281E-5F88-921E-F65C-E0454627A75D}"/>
                  </a:ext>
                </a:extLst>
              </p:cNvPr>
              <p:cNvSpPr txBox="1">
                <a:spLocks noRot="1" noChangeAspect="1" noMove="1" noResize="1" noEditPoints="1" noAdjustHandles="1" noChangeArrowheads="1" noChangeShapeType="1" noTextEdit="1"/>
              </p:cNvSpPr>
              <p:nvPr/>
            </p:nvSpPr>
            <p:spPr>
              <a:xfrm>
                <a:off x="868726" y="1562908"/>
                <a:ext cx="1436034" cy="709618"/>
              </a:xfrm>
              <a:prstGeom prst="rect">
                <a:avLst/>
              </a:prstGeom>
              <a:blipFill>
                <a:blip r:embed="rId2"/>
                <a:stretch>
                  <a:fillRect l="-34211" t="-155172" r="-877" b="-206897"/>
                </a:stretch>
              </a:blipFill>
            </p:spPr>
            <p:txBody>
              <a:bodyPr/>
              <a:lstStyle/>
              <a:p>
                <a:r>
                  <a:rPr lang="en-DK">
                    <a:noFill/>
                  </a:rPr>
                  <a:t> </a:t>
                </a:r>
              </a:p>
            </p:txBody>
          </p:sp>
        </mc:Fallback>
      </mc:AlternateContent>
      <p:sp>
        <p:nvSpPr>
          <p:cNvPr id="14" name="TextBox 13">
            <a:extLst>
              <a:ext uri="{FF2B5EF4-FFF2-40B4-BE49-F238E27FC236}">
                <a16:creationId xmlns:a16="http://schemas.microsoft.com/office/drawing/2014/main" id="{D42D0BC0-A4EB-D88A-42A6-49285DE4410F}"/>
              </a:ext>
            </a:extLst>
          </p:cNvPr>
          <p:cNvSpPr txBox="1"/>
          <p:nvPr/>
        </p:nvSpPr>
        <p:spPr>
          <a:xfrm>
            <a:off x="603679" y="852261"/>
            <a:ext cx="2219733" cy="369332"/>
          </a:xfrm>
          <a:prstGeom prst="rect">
            <a:avLst/>
          </a:prstGeom>
          <a:noFill/>
        </p:spPr>
        <p:txBody>
          <a:bodyPr wrap="square">
            <a:spAutoFit/>
          </a:bodyPr>
          <a:lstStyle/>
          <a:p>
            <a:r>
              <a:rPr lang="en-US" b="1" dirty="0"/>
              <a:t>M</a:t>
            </a:r>
            <a:r>
              <a:rPr lang="en-US" sz="1800" b="1" dirty="0">
                <a:latin typeface="+mn-lt"/>
              </a:rPr>
              <a:t>oment of inertia </a:t>
            </a:r>
            <a:endParaRPr lang="en-DK"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A42587-6A51-06ED-0501-6371CEFB6A78}"/>
                  </a:ext>
                </a:extLst>
              </p:cNvPr>
              <p:cNvSpPr txBox="1"/>
              <p:nvPr/>
            </p:nvSpPr>
            <p:spPr>
              <a:xfrm>
                <a:off x="676705" y="421496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6" name="TextBox 15">
                <a:extLst>
                  <a:ext uri="{FF2B5EF4-FFF2-40B4-BE49-F238E27FC236}">
                    <a16:creationId xmlns:a16="http://schemas.microsoft.com/office/drawing/2014/main" id="{74A42587-6A51-06ED-0501-6371CEFB6A78}"/>
                  </a:ext>
                </a:extLst>
              </p:cNvPr>
              <p:cNvSpPr txBox="1">
                <a:spLocks noRot="1" noChangeAspect="1" noMove="1" noResize="1" noEditPoints="1" noAdjustHandles="1" noChangeArrowheads="1" noChangeShapeType="1" noTextEdit="1"/>
              </p:cNvSpPr>
              <p:nvPr/>
            </p:nvSpPr>
            <p:spPr>
              <a:xfrm>
                <a:off x="676705" y="4214965"/>
                <a:ext cx="2095018" cy="369332"/>
              </a:xfrm>
              <a:prstGeom prst="rect">
                <a:avLst/>
              </a:prstGeom>
              <a:blipFill>
                <a:blip r:embed="rId3"/>
                <a:stretch>
                  <a:fillRect b="-1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D4F0ADC-7D96-56FB-0EE5-F5A9A1B6D975}"/>
                  </a:ext>
                </a:extLst>
              </p:cNvPr>
              <p:cNvSpPr txBox="1"/>
              <p:nvPr/>
            </p:nvSpPr>
            <p:spPr>
              <a:xfrm>
                <a:off x="3425295" y="325550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17" name="TextBox 16">
                <a:extLst>
                  <a:ext uri="{FF2B5EF4-FFF2-40B4-BE49-F238E27FC236}">
                    <a16:creationId xmlns:a16="http://schemas.microsoft.com/office/drawing/2014/main" id="{9D4F0ADC-7D96-56FB-0EE5-F5A9A1B6D975}"/>
                  </a:ext>
                </a:extLst>
              </p:cNvPr>
              <p:cNvSpPr txBox="1">
                <a:spLocks noRot="1" noChangeAspect="1" noMove="1" noResize="1" noEditPoints="1" noAdjustHandles="1" noChangeArrowheads="1" noChangeShapeType="1" noTextEdit="1"/>
              </p:cNvSpPr>
              <p:nvPr/>
            </p:nvSpPr>
            <p:spPr>
              <a:xfrm>
                <a:off x="3425295" y="3255505"/>
                <a:ext cx="2095018" cy="369332"/>
              </a:xfrm>
              <a:prstGeom prst="rect">
                <a:avLst/>
              </a:prstGeom>
              <a:blipFill>
                <a:blip r:embed="rId4"/>
                <a:stretch>
                  <a:fillRect b="-13333"/>
                </a:stretch>
              </a:blipFill>
            </p:spPr>
            <p:txBody>
              <a:bodyPr/>
              <a:lstStyle/>
              <a:p>
                <a:r>
                  <a:rPr lang="en-DK">
                    <a:noFill/>
                  </a:rPr>
                  <a:t> </a:t>
                </a:r>
              </a:p>
            </p:txBody>
          </p:sp>
        </mc:Fallback>
      </mc:AlternateContent>
      <p:graphicFrame>
        <p:nvGraphicFramePr>
          <p:cNvPr id="18" name="Table 17">
            <a:extLst>
              <a:ext uri="{FF2B5EF4-FFF2-40B4-BE49-F238E27FC236}">
                <a16:creationId xmlns:a16="http://schemas.microsoft.com/office/drawing/2014/main" id="{9A5C4FAC-E460-172E-F400-868BFCF18732}"/>
              </a:ext>
            </a:extLst>
          </p:cNvPr>
          <p:cNvGraphicFramePr>
            <a:graphicFrameLocks noGrp="1"/>
          </p:cNvGraphicFramePr>
          <p:nvPr>
            <p:extLst>
              <p:ext uri="{D42A27DB-BD31-4B8C-83A1-F6EECF244321}">
                <p14:modId xmlns:p14="http://schemas.microsoft.com/office/powerpoint/2010/main" val="339624953"/>
              </p:ext>
            </p:extLst>
          </p:nvPr>
        </p:nvGraphicFramePr>
        <p:xfrm>
          <a:off x="1286252" y="46973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19" name="Table 18">
            <a:extLst>
              <a:ext uri="{FF2B5EF4-FFF2-40B4-BE49-F238E27FC236}">
                <a16:creationId xmlns:a16="http://schemas.microsoft.com/office/drawing/2014/main" id="{93D7C29B-5977-6E4E-A74C-686D411860D6}"/>
              </a:ext>
            </a:extLst>
          </p:cNvPr>
          <p:cNvGraphicFramePr>
            <a:graphicFrameLocks noGrp="1"/>
          </p:cNvGraphicFramePr>
          <p:nvPr>
            <p:extLst>
              <p:ext uri="{D42A27DB-BD31-4B8C-83A1-F6EECF244321}">
                <p14:modId xmlns:p14="http://schemas.microsoft.com/office/powerpoint/2010/main" val="2638041464"/>
              </p:ext>
            </p:extLst>
          </p:nvPr>
        </p:nvGraphicFramePr>
        <p:xfrm>
          <a:off x="1732179" y="46973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20" name="Table 19">
            <a:extLst>
              <a:ext uri="{FF2B5EF4-FFF2-40B4-BE49-F238E27FC236}">
                <a16:creationId xmlns:a16="http://schemas.microsoft.com/office/drawing/2014/main" id="{A759AF3F-D798-3819-F315-B0F880D831A4}"/>
              </a:ext>
            </a:extLst>
          </p:cNvPr>
          <p:cNvGraphicFramePr>
            <a:graphicFrameLocks noGrp="1"/>
          </p:cNvGraphicFramePr>
          <p:nvPr>
            <p:extLst>
              <p:ext uri="{D42A27DB-BD31-4B8C-83A1-F6EECF244321}">
                <p14:modId xmlns:p14="http://schemas.microsoft.com/office/powerpoint/2010/main" val="3244779200"/>
              </p:ext>
            </p:extLst>
          </p:nvPr>
        </p:nvGraphicFramePr>
        <p:xfrm>
          <a:off x="4029916" y="37146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21" name="Table 20">
            <a:extLst>
              <a:ext uri="{FF2B5EF4-FFF2-40B4-BE49-F238E27FC236}">
                <a16:creationId xmlns:a16="http://schemas.microsoft.com/office/drawing/2014/main" id="{E575328F-E608-9010-49AE-124D26F7CAFD}"/>
              </a:ext>
            </a:extLst>
          </p:cNvPr>
          <p:cNvGraphicFramePr>
            <a:graphicFrameLocks noGrp="1"/>
          </p:cNvGraphicFramePr>
          <p:nvPr>
            <p:extLst>
              <p:ext uri="{D42A27DB-BD31-4B8C-83A1-F6EECF244321}">
                <p14:modId xmlns:p14="http://schemas.microsoft.com/office/powerpoint/2010/main" val="1002844881"/>
              </p:ext>
            </p:extLst>
          </p:nvPr>
        </p:nvGraphicFramePr>
        <p:xfrm>
          <a:off x="4475843" y="37146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p:cxnSp>
        <p:nvCxnSpPr>
          <p:cNvPr id="23" name="Straight Connector 22">
            <a:extLst>
              <a:ext uri="{FF2B5EF4-FFF2-40B4-BE49-F238E27FC236}">
                <a16:creationId xmlns:a16="http://schemas.microsoft.com/office/drawing/2014/main" id="{2524AF87-40AB-0AAD-30F5-56FF76497F44}"/>
              </a:ext>
            </a:extLst>
          </p:cNvPr>
          <p:cNvCxnSpPr>
            <a:cxnSpLocks/>
          </p:cNvCxnSpPr>
          <p:nvPr/>
        </p:nvCxnSpPr>
        <p:spPr bwMode="auto">
          <a:xfrm flipV="1">
            <a:off x="7562072" y="3551344"/>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552FAAE0-A6FF-426D-9F92-70EB8480583D}"/>
              </a:ext>
            </a:extLst>
          </p:cNvPr>
          <p:cNvSpPr/>
          <p:nvPr/>
        </p:nvSpPr>
        <p:spPr bwMode="auto">
          <a:xfrm>
            <a:off x="7381190" y="4380298"/>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5" name="Oval 24">
            <a:extLst>
              <a:ext uri="{FF2B5EF4-FFF2-40B4-BE49-F238E27FC236}">
                <a16:creationId xmlns:a16="http://schemas.microsoft.com/office/drawing/2014/main" id="{213FE02B-7026-2F9C-10A2-46EF07C6071C}"/>
              </a:ext>
            </a:extLst>
          </p:cNvPr>
          <p:cNvSpPr/>
          <p:nvPr/>
        </p:nvSpPr>
        <p:spPr bwMode="auto">
          <a:xfrm>
            <a:off x="9548385" y="3303685"/>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6" name="Oval 25">
            <a:extLst>
              <a:ext uri="{FF2B5EF4-FFF2-40B4-BE49-F238E27FC236}">
                <a16:creationId xmlns:a16="http://schemas.microsoft.com/office/drawing/2014/main" id="{6423E8C1-EA60-120C-80A8-1FBCED0DD578}"/>
              </a:ext>
            </a:extLst>
          </p:cNvPr>
          <p:cNvSpPr/>
          <p:nvPr/>
        </p:nvSpPr>
        <p:spPr bwMode="auto">
          <a:xfrm>
            <a:off x="8463034" y="4072078"/>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28" name="Straight Connector 27">
            <a:extLst>
              <a:ext uri="{FF2B5EF4-FFF2-40B4-BE49-F238E27FC236}">
                <a16:creationId xmlns:a16="http://schemas.microsoft.com/office/drawing/2014/main" id="{04C17AC2-E353-DA91-F2E2-749802F2E571}"/>
              </a:ext>
            </a:extLst>
          </p:cNvPr>
          <p:cNvCxnSpPr>
            <a:cxnSpLocks/>
            <a:stCxn id="26" idx="1"/>
          </p:cNvCxnSpPr>
          <p:nvPr/>
        </p:nvCxnSpPr>
        <p:spPr>
          <a:xfrm flipH="1" flipV="1">
            <a:off x="8246542" y="3714664"/>
            <a:ext cx="240539" cy="38146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1C81AE12-E6E6-5D56-DDF8-E4C93E7273AC}"/>
              </a:ext>
            </a:extLst>
          </p:cNvPr>
          <p:cNvSpPr/>
          <p:nvPr/>
        </p:nvSpPr>
        <p:spPr bwMode="auto">
          <a:xfrm>
            <a:off x="7979859" y="3384193"/>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06CDA7-115F-B5C9-5963-EE70C62973AF}"/>
                  </a:ext>
                </a:extLst>
              </p:cNvPr>
              <p:cNvSpPr txBox="1"/>
              <p:nvPr/>
            </p:nvSpPr>
            <p:spPr>
              <a:xfrm>
                <a:off x="6463893" y="4745884"/>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0106CDA7-115F-B5C9-5963-EE70C62973AF}"/>
                  </a:ext>
                </a:extLst>
              </p:cNvPr>
              <p:cNvSpPr txBox="1">
                <a:spLocks noRot="1" noChangeAspect="1" noMove="1" noResize="1" noEditPoints="1" noAdjustHandles="1" noChangeArrowheads="1" noChangeShapeType="1" noTextEdit="1"/>
              </p:cNvSpPr>
              <p:nvPr/>
            </p:nvSpPr>
            <p:spPr>
              <a:xfrm>
                <a:off x="6463893" y="4745884"/>
                <a:ext cx="2095018" cy="369332"/>
              </a:xfrm>
              <a:prstGeom prst="rect">
                <a:avLst/>
              </a:prstGeom>
              <a:blipFill>
                <a:blip r:embed="rId5"/>
                <a:stretch>
                  <a:fillRect b="-16667"/>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2000F9-DCAB-C99B-C0D4-677BE3FD8A81}"/>
                  </a:ext>
                </a:extLst>
              </p:cNvPr>
              <p:cNvSpPr txBox="1"/>
              <p:nvPr/>
            </p:nvSpPr>
            <p:spPr>
              <a:xfrm>
                <a:off x="9362954" y="3786424"/>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35" name="TextBox 34">
                <a:extLst>
                  <a:ext uri="{FF2B5EF4-FFF2-40B4-BE49-F238E27FC236}">
                    <a16:creationId xmlns:a16="http://schemas.microsoft.com/office/drawing/2014/main" id="{212000F9-DCAB-C99B-C0D4-677BE3FD8A81}"/>
                  </a:ext>
                </a:extLst>
              </p:cNvPr>
              <p:cNvSpPr txBox="1">
                <a:spLocks noRot="1" noChangeAspect="1" noMove="1" noResize="1" noEditPoints="1" noAdjustHandles="1" noChangeArrowheads="1" noChangeShapeType="1" noTextEdit="1"/>
              </p:cNvSpPr>
              <p:nvPr/>
            </p:nvSpPr>
            <p:spPr>
              <a:xfrm>
                <a:off x="9362954" y="3786424"/>
                <a:ext cx="2095018" cy="369332"/>
              </a:xfrm>
              <a:prstGeom prst="rect">
                <a:avLst/>
              </a:prstGeom>
              <a:blipFill>
                <a:blip r:embed="rId6"/>
                <a:stretch>
                  <a:fillRect b="-13333"/>
                </a:stretch>
              </a:blipFill>
            </p:spPr>
            <p:txBody>
              <a:bodyPr/>
              <a:lstStyle/>
              <a:p>
                <a:r>
                  <a:rPr lang="en-DK">
                    <a:noFill/>
                  </a:rPr>
                  <a:t> </a:t>
                </a:r>
              </a:p>
            </p:txBody>
          </p:sp>
        </mc:Fallback>
      </mc:AlternateContent>
      <p:graphicFrame>
        <p:nvGraphicFramePr>
          <p:cNvPr id="36" name="Table 35">
            <a:extLst>
              <a:ext uri="{FF2B5EF4-FFF2-40B4-BE49-F238E27FC236}">
                <a16:creationId xmlns:a16="http://schemas.microsoft.com/office/drawing/2014/main" id="{7332F8FB-899B-076C-EBCC-CAE5331B34FD}"/>
              </a:ext>
            </a:extLst>
          </p:cNvPr>
          <p:cNvGraphicFramePr>
            <a:graphicFrameLocks noGrp="1"/>
          </p:cNvGraphicFramePr>
          <p:nvPr>
            <p:extLst>
              <p:ext uri="{D42A27DB-BD31-4B8C-83A1-F6EECF244321}">
                <p14:modId xmlns:p14="http://schemas.microsoft.com/office/powerpoint/2010/main" val="3913983481"/>
              </p:ext>
            </p:extLst>
          </p:nvPr>
        </p:nvGraphicFramePr>
        <p:xfrm>
          <a:off x="7223911" y="522829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7" name="Table 36">
            <a:extLst>
              <a:ext uri="{FF2B5EF4-FFF2-40B4-BE49-F238E27FC236}">
                <a16:creationId xmlns:a16="http://schemas.microsoft.com/office/drawing/2014/main" id="{0821AB10-8EED-0609-8953-0F660D73760C}"/>
              </a:ext>
            </a:extLst>
          </p:cNvPr>
          <p:cNvGraphicFramePr>
            <a:graphicFrameLocks noGrp="1"/>
          </p:cNvGraphicFramePr>
          <p:nvPr>
            <p:extLst>
              <p:ext uri="{D42A27DB-BD31-4B8C-83A1-F6EECF244321}">
                <p14:modId xmlns:p14="http://schemas.microsoft.com/office/powerpoint/2010/main" val="2991642744"/>
              </p:ext>
            </p:extLst>
          </p:nvPr>
        </p:nvGraphicFramePr>
        <p:xfrm>
          <a:off x="7669838" y="522829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38" name="Table 37">
            <a:extLst>
              <a:ext uri="{FF2B5EF4-FFF2-40B4-BE49-F238E27FC236}">
                <a16:creationId xmlns:a16="http://schemas.microsoft.com/office/drawing/2014/main" id="{531FEB8B-525B-192B-848A-41EEA21E8DB0}"/>
              </a:ext>
            </a:extLst>
          </p:cNvPr>
          <p:cNvGraphicFramePr>
            <a:graphicFrameLocks noGrp="1"/>
          </p:cNvGraphicFramePr>
          <p:nvPr>
            <p:extLst>
              <p:ext uri="{D42A27DB-BD31-4B8C-83A1-F6EECF244321}">
                <p14:modId xmlns:p14="http://schemas.microsoft.com/office/powerpoint/2010/main" val="3660127681"/>
              </p:ext>
            </p:extLst>
          </p:nvPr>
        </p:nvGraphicFramePr>
        <p:xfrm>
          <a:off x="9967575" y="42455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9" name="Table 38">
            <a:extLst>
              <a:ext uri="{FF2B5EF4-FFF2-40B4-BE49-F238E27FC236}">
                <a16:creationId xmlns:a16="http://schemas.microsoft.com/office/drawing/2014/main" id="{33ECBD31-1B3B-F737-E512-07F84EE13CD1}"/>
              </a:ext>
            </a:extLst>
          </p:cNvPr>
          <p:cNvGraphicFramePr>
            <a:graphicFrameLocks noGrp="1"/>
          </p:cNvGraphicFramePr>
          <p:nvPr>
            <p:extLst>
              <p:ext uri="{D42A27DB-BD31-4B8C-83A1-F6EECF244321}">
                <p14:modId xmlns:p14="http://schemas.microsoft.com/office/powerpoint/2010/main" val="2734935281"/>
              </p:ext>
            </p:extLst>
          </p:nvPr>
        </p:nvGraphicFramePr>
        <p:xfrm>
          <a:off x="10413502" y="42455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61E372F-E1C9-FCC9-7EDB-FE6C26837299}"/>
                  </a:ext>
                </a:extLst>
              </p:cNvPr>
              <p:cNvSpPr txBox="1"/>
              <p:nvPr/>
            </p:nvSpPr>
            <p:spPr>
              <a:xfrm>
                <a:off x="7113232" y="3033391"/>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3</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3</m:t>
                          </m:r>
                        </m:sub>
                      </m:sSub>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B61E372F-E1C9-FCC9-7EDB-FE6C26837299}"/>
                  </a:ext>
                </a:extLst>
              </p:cNvPr>
              <p:cNvSpPr txBox="1">
                <a:spLocks noRot="1" noChangeAspect="1" noMove="1" noResize="1" noEditPoints="1" noAdjustHandles="1" noChangeArrowheads="1" noChangeShapeType="1" noTextEdit="1"/>
              </p:cNvSpPr>
              <p:nvPr/>
            </p:nvSpPr>
            <p:spPr>
              <a:xfrm>
                <a:off x="7113232" y="3033391"/>
                <a:ext cx="2095018" cy="369332"/>
              </a:xfrm>
              <a:prstGeom prst="rect">
                <a:avLst/>
              </a:prstGeom>
              <a:blipFill>
                <a:blip r:embed="rId7"/>
                <a:stretch>
                  <a:fillRect b="-17241"/>
                </a:stretch>
              </a:blipFill>
            </p:spPr>
            <p:txBody>
              <a:bodyPr/>
              <a:lstStyle/>
              <a:p>
                <a:r>
                  <a:rPr lang="en-DK">
                    <a:noFill/>
                  </a:rPr>
                  <a:t> </a:t>
                </a:r>
              </a:p>
            </p:txBody>
          </p:sp>
        </mc:Fallback>
      </mc:AlternateContent>
      <p:graphicFrame>
        <p:nvGraphicFramePr>
          <p:cNvPr id="41" name="Table 40">
            <a:extLst>
              <a:ext uri="{FF2B5EF4-FFF2-40B4-BE49-F238E27FC236}">
                <a16:creationId xmlns:a16="http://schemas.microsoft.com/office/drawing/2014/main" id="{0FFA6DC9-7CC0-EABD-2821-14EFC7778BAD}"/>
              </a:ext>
            </a:extLst>
          </p:cNvPr>
          <p:cNvGraphicFramePr>
            <a:graphicFrameLocks noGrp="1"/>
          </p:cNvGraphicFramePr>
          <p:nvPr>
            <p:extLst>
              <p:ext uri="{D42A27DB-BD31-4B8C-83A1-F6EECF244321}">
                <p14:modId xmlns:p14="http://schemas.microsoft.com/office/powerpoint/2010/main" val="3065418477"/>
              </p:ext>
            </p:extLst>
          </p:nvPr>
        </p:nvGraphicFramePr>
        <p:xfrm>
          <a:off x="7777684" y="26197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42" name="Table 41">
            <a:extLst>
              <a:ext uri="{FF2B5EF4-FFF2-40B4-BE49-F238E27FC236}">
                <a16:creationId xmlns:a16="http://schemas.microsoft.com/office/drawing/2014/main" id="{0D3F49E5-D8A7-6B52-69B4-1D1B60A1DBA1}"/>
              </a:ext>
            </a:extLst>
          </p:cNvPr>
          <p:cNvGraphicFramePr>
            <a:graphicFrameLocks noGrp="1"/>
          </p:cNvGraphicFramePr>
          <p:nvPr>
            <p:extLst>
              <p:ext uri="{D42A27DB-BD31-4B8C-83A1-F6EECF244321}">
                <p14:modId xmlns:p14="http://schemas.microsoft.com/office/powerpoint/2010/main" val="392564282"/>
              </p:ext>
            </p:extLst>
          </p:nvPr>
        </p:nvGraphicFramePr>
        <p:xfrm>
          <a:off x="8223611" y="26197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A29040-E568-A66B-E88A-37462183410D}"/>
                  </a:ext>
                </a:extLst>
              </p:cNvPr>
              <p:cNvSpPr txBox="1"/>
              <p:nvPr/>
            </p:nvSpPr>
            <p:spPr>
              <a:xfrm>
                <a:off x="4363527" y="1445298"/>
                <a:ext cx="3774157" cy="646331"/>
              </a:xfrm>
              <a:prstGeom prst="rect">
                <a:avLst/>
              </a:prstGeom>
              <a:noFill/>
            </p:spPr>
            <p:txBody>
              <a:bodyPr wrap="square" rtlCol="0">
                <a:spAutoFit/>
              </a:bodyPr>
              <a:lstStyle/>
              <a:p>
                <a:r>
                  <a:rPr lang="en-DK" dirty="0"/>
                  <a:t>How to calculate the covariance between these </a:t>
                </a:r>
                <a14:m>
                  <m:oMath xmlns:m="http://schemas.openxmlformats.org/officeDocument/2006/math">
                    <m:r>
                      <a:rPr lang="da-DK" b="0" i="1" smtClean="0">
                        <a:latin typeface="Cambria Math" panose="02040503050406030204" pitchFamily="18" charset="0"/>
                      </a:rPr>
                      <m:t>𝐾</m:t>
                    </m:r>
                    <m:r>
                      <a:rPr lang="da-DK" b="0" i="1" smtClean="0">
                        <a:latin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i="1">
                            <a:latin typeface="Cambria Math" panose="02040503050406030204" pitchFamily="18" charset="0"/>
                            <a:ea typeface="Cambria Math" panose="02040503050406030204" pitchFamily="18" charset="0"/>
                          </a:rPr>
                          <m:t>𝒪</m:t>
                        </m:r>
                      </m:e>
                      <m:sub>
                        <m:r>
                          <a:rPr lang="da-DK" b="0" i="1" smtClean="0">
                            <a:latin typeface="Cambria Math" panose="02040503050406030204" pitchFamily="18" charset="0"/>
                            <a:ea typeface="Cambria Math" panose="02040503050406030204" pitchFamily="18" charset="0"/>
                          </a:rPr>
                          <m:t>1</m:t>
                        </m:r>
                      </m:sub>
                    </m:sSub>
                    <m:r>
                      <a:rPr lang="da-DK" b="0" i="1" smtClean="0">
                        <a:latin typeface="Cambria Math" panose="02040503050406030204" pitchFamily="18" charset="0"/>
                        <a:ea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𝒪</m:t>
                        </m:r>
                      </m:e>
                      <m:sub>
                        <m:r>
                          <a:rPr lang="da-DK" b="0" i="1" smtClean="0">
                            <a:latin typeface="Cambria Math" panose="02040503050406030204" pitchFamily="18" charset="0"/>
                            <a:ea typeface="Cambria Math" panose="02040503050406030204" pitchFamily="18" charset="0"/>
                          </a:rPr>
                          <m:t>2</m:t>
                        </m:r>
                      </m:sub>
                    </m:sSub>
                    <m:r>
                      <a:rPr lang="da-DK" b="0" i="1" smtClean="0">
                        <a:latin typeface="Cambria Math" panose="02040503050406030204" pitchFamily="18" charset="0"/>
                        <a:ea typeface="Cambria Math" panose="02040503050406030204" pitchFamily="18" charset="0"/>
                      </a:rPr>
                      <m:t>)</m:t>
                    </m:r>
                  </m:oMath>
                </a14:m>
                <a:r>
                  <a:rPr lang="en-DK" b="1" dirty="0"/>
                  <a:t>? </a:t>
                </a:r>
              </a:p>
            </p:txBody>
          </p:sp>
        </mc:Choice>
        <mc:Fallback xmlns="">
          <p:sp>
            <p:nvSpPr>
              <p:cNvPr id="43" name="TextBox 42">
                <a:extLst>
                  <a:ext uri="{FF2B5EF4-FFF2-40B4-BE49-F238E27FC236}">
                    <a16:creationId xmlns:a16="http://schemas.microsoft.com/office/drawing/2014/main" id="{2EA29040-E568-A66B-E88A-37462183410D}"/>
                  </a:ext>
                </a:extLst>
              </p:cNvPr>
              <p:cNvSpPr txBox="1">
                <a:spLocks noRot="1" noChangeAspect="1" noMove="1" noResize="1" noEditPoints="1" noAdjustHandles="1" noChangeArrowheads="1" noChangeShapeType="1" noTextEdit="1"/>
              </p:cNvSpPr>
              <p:nvPr/>
            </p:nvSpPr>
            <p:spPr>
              <a:xfrm>
                <a:off x="4363527" y="1445298"/>
                <a:ext cx="3774157" cy="646331"/>
              </a:xfrm>
              <a:prstGeom prst="rect">
                <a:avLst/>
              </a:prstGeom>
              <a:blipFill>
                <a:blip r:embed="rId8"/>
                <a:stretch>
                  <a:fillRect l="-1342" t="-3846" b="-13462"/>
                </a:stretch>
              </a:blipFill>
            </p:spPr>
            <p:txBody>
              <a:bodyPr/>
              <a:lstStyle/>
              <a:p>
                <a:r>
                  <a:rPr lang="en-DK">
                    <a:noFill/>
                  </a:rPr>
                  <a:t> </a:t>
                </a:r>
              </a:p>
            </p:txBody>
          </p:sp>
        </mc:Fallback>
      </mc:AlternateContent>
      <p:cxnSp>
        <p:nvCxnSpPr>
          <p:cNvPr id="46" name="Straight Arrow Connector 45">
            <a:extLst>
              <a:ext uri="{FF2B5EF4-FFF2-40B4-BE49-F238E27FC236}">
                <a16:creationId xmlns:a16="http://schemas.microsoft.com/office/drawing/2014/main" id="{6F10EDED-8E5F-E70C-201C-9B735203AA27}"/>
              </a:ext>
            </a:extLst>
          </p:cNvPr>
          <p:cNvCxnSpPr/>
          <p:nvPr/>
        </p:nvCxnSpPr>
        <p:spPr>
          <a:xfrm flipH="1" flipV="1">
            <a:off x="2823412" y="3786424"/>
            <a:ext cx="463798" cy="180762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50D3172-2481-01DD-BD44-196888B4D044}"/>
              </a:ext>
            </a:extLst>
          </p:cNvPr>
          <p:cNvSpPr txBox="1"/>
          <p:nvPr/>
        </p:nvSpPr>
        <p:spPr>
          <a:xfrm>
            <a:off x="2430684" y="5703183"/>
            <a:ext cx="2405159" cy="369332"/>
          </a:xfrm>
          <a:prstGeom prst="rect">
            <a:avLst/>
          </a:prstGeom>
          <a:noFill/>
        </p:spPr>
        <p:txBody>
          <a:bodyPr wrap="square" rtlCol="0">
            <a:spAutoFit/>
          </a:bodyPr>
          <a:lstStyle/>
          <a:p>
            <a:r>
              <a:rPr lang="en-DK" dirty="0"/>
              <a:t>Center of rotation.</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D6AEC5-5E41-7DBB-5D1E-ADE33111E01B}"/>
                  </a:ext>
                </a:extLst>
              </p:cNvPr>
              <p:cNvSpPr txBox="1"/>
              <p:nvPr/>
            </p:nvSpPr>
            <p:spPr>
              <a:xfrm>
                <a:off x="1237214" y="2990322"/>
                <a:ext cx="4572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1</m:t>
                          </m:r>
                        </m:sub>
                      </m:sSub>
                    </m:oMath>
                  </m:oMathPara>
                </a14:m>
                <a:endParaRPr lang="en-DK" sz="2800" dirty="0"/>
              </a:p>
            </p:txBody>
          </p:sp>
        </mc:Choice>
        <mc:Fallback xmlns="">
          <p:sp>
            <p:nvSpPr>
              <p:cNvPr id="49" name="TextBox 48">
                <a:extLst>
                  <a:ext uri="{FF2B5EF4-FFF2-40B4-BE49-F238E27FC236}">
                    <a16:creationId xmlns:a16="http://schemas.microsoft.com/office/drawing/2014/main" id="{96D6AEC5-5E41-7DBB-5D1E-ADE33111E01B}"/>
                  </a:ext>
                </a:extLst>
              </p:cNvPr>
              <p:cNvSpPr txBox="1">
                <a:spLocks noRot="1" noChangeAspect="1" noMove="1" noResize="1" noEditPoints="1" noAdjustHandles="1" noChangeArrowheads="1" noChangeShapeType="1" noTextEdit="1"/>
              </p:cNvSpPr>
              <p:nvPr/>
            </p:nvSpPr>
            <p:spPr>
              <a:xfrm>
                <a:off x="1237214" y="2990322"/>
                <a:ext cx="457241" cy="430887"/>
              </a:xfrm>
              <a:prstGeom prst="rect">
                <a:avLst/>
              </a:prstGeom>
              <a:blipFill>
                <a:blip r:embed="rId9"/>
                <a:stretch>
                  <a:fillRect l="-18919" r="-5405" b="-14286"/>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53BB777-F401-EAA2-525A-4B5EA14DB56D}"/>
                  </a:ext>
                </a:extLst>
              </p:cNvPr>
              <p:cNvSpPr txBox="1"/>
              <p:nvPr/>
            </p:nvSpPr>
            <p:spPr>
              <a:xfrm>
                <a:off x="9216632" y="2536586"/>
                <a:ext cx="4655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2</m:t>
                          </m:r>
                        </m:sub>
                      </m:sSub>
                    </m:oMath>
                  </m:oMathPara>
                </a14:m>
                <a:endParaRPr lang="en-DK" sz="2800" dirty="0"/>
              </a:p>
            </p:txBody>
          </p:sp>
        </mc:Choice>
        <mc:Fallback xmlns="">
          <p:sp>
            <p:nvSpPr>
              <p:cNvPr id="50" name="TextBox 49">
                <a:extLst>
                  <a:ext uri="{FF2B5EF4-FFF2-40B4-BE49-F238E27FC236}">
                    <a16:creationId xmlns:a16="http://schemas.microsoft.com/office/drawing/2014/main" id="{E53BB777-F401-EAA2-525A-4B5EA14DB56D}"/>
                  </a:ext>
                </a:extLst>
              </p:cNvPr>
              <p:cNvSpPr txBox="1">
                <a:spLocks noRot="1" noChangeAspect="1" noMove="1" noResize="1" noEditPoints="1" noAdjustHandles="1" noChangeArrowheads="1" noChangeShapeType="1" noTextEdit="1"/>
              </p:cNvSpPr>
              <p:nvPr/>
            </p:nvSpPr>
            <p:spPr>
              <a:xfrm>
                <a:off x="9216632" y="2536586"/>
                <a:ext cx="465512" cy="430887"/>
              </a:xfrm>
              <a:prstGeom prst="rect">
                <a:avLst/>
              </a:prstGeom>
              <a:blipFill>
                <a:blip r:embed="rId10"/>
                <a:stretch>
                  <a:fillRect l="-15789" r="-7895" b="-14286"/>
                </a:stretch>
              </a:blipFill>
            </p:spPr>
            <p:txBody>
              <a:bodyPr/>
              <a:lstStyle/>
              <a:p>
                <a:r>
                  <a:rPr lang="en-DK">
                    <a:noFill/>
                  </a:rPr>
                  <a:t> </a:t>
                </a:r>
              </a:p>
            </p:txBody>
          </p:sp>
        </mc:Fallback>
      </mc:AlternateContent>
    </p:spTree>
    <p:extLst>
      <p:ext uri="{BB962C8B-B14F-4D97-AF65-F5344CB8AC3E}">
        <p14:creationId xmlns:p14="http://schemas.microsoft.com/office/powerpoint/2010/main" val="451362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2749-5A64-C7DB-C0F1-D8F57D469C0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C443DB-646F-E583-77E6-F82DD1E260F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7208B27E-7020-4B6C-500C-13F9055F7B53}"/>
              </a:ext>
            </a:extLst>
          </p:cNvPr>
          <p:cNvSpPr>
            <a:spLocks noGrp="1"/>
          </p:cNvSpPr>
          <p:nvPr>
            <p:ph type="sldNum" sz="quarter" idx="12"/>
          </p:nvPr>
        </p:nvSpPr>
        <p:spPr/>
        <p:txBody>
          <a:bodyPr/>
          <a:lstStyle/>
          <a:p>
            <a:fld id="{1D577350-AC76-F346-A529-4661B3C80334}" type="slidenum">
              <a:rPr lang="en-DK" smtClean="0"/>
              <a:t>58</a:t>
            </a:fld>
            <a:endParaRPr lang="en-DK"/>
          </a:p>
        </p:txBody>
      </p:sp>
      <p:grpSp>
        <p:nvGrpSpPr>
          <p:cNvPr id="44" name="Group 43">
            <a:extLst>
              <a:ext uri="{FF2B5EF4-FFF2-40B4-BE49-F238E27FC236}">
                <a16:creationId xmlns:a16="http://schemas.microsoft.com/office/drawing/2014/main" id="{0BF7EA80-185D-9251-1878-541CB8FB93FB}"/>
              </a:ext>
            </a:extLst>
          </p:cNvPr>
          <p:cNvGrpSpPr/>
          <p:nvPr/>
        </p:nvGrpSpPr>
        <p:grpSpPr>
          <a:xfrm>
            <a:off x="837274" y="684242"/>
            <a:ext cx="2739752" cy="1438377"/>
            <a:chOff x="941449" y="2709811"/>
            <a:chExt cx="2739752" cy="1438377"/>
          </a:xfrm>
        </p:grpSpPr>
        <p:cxnSp>
          <p:nvCxnSpPr>
            <p:cNvPr id="8" name="Straight Connector 7">
              <a:extLst>
                <a:ext uri="{FF2B5EF4-FFF2-40B4-BE49-F238E27FC236}">
                  <a16:creationId xmlns:a16="http://schemas.microsoft.com/office/drawing/2014/main" id="{063525FE-539F-4DFA-8F92-F5F051E92509}"/>
                </a:ext>
              </a:extLst>
            </p:cNvPr>
            <p:cNvCxnSpPr>
              <a:cxnSpLocks/>
            </p:cNvCxnSpPr>
            <p:nvPr/>
          </p:nvCxnSpPr>
          <p:spPr bwMode="auto">
            <a:xfrm flipV="1">
              <a:off x="1122331" y="2957470"/>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 name="Oval 8">
              <a:extLst>
                <a:ext uri="{FF2B5EF4-FFF2-40B4-BE49-F238E27FC236}">
                  <a16:creationId xmlns:a16="http://schemas.microsoft.com/office/drawing/2014/main" id="{65375CC3-C9F0-A7CF-FA56-7E5764595013}"/>
                </a:ext>
              </a:extLst>
            </p:cNvPr>
            <p:cNvSpPr/>
            <p:nvPr/>
          </p:nvSpPr>
          <p:spPr bwMode="auto">
            <a:xfrm>
              <a:off x="941449" y="378642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 name="Oval 9">
              <a:extLst>
                <a:ext uri="{FF2B5EF4-FFF2-40B4-BE49-F238E27FC236}">
                  <a16:creationId xmlns:a16="http://schemas.microsoft.com/office/drawing/2014/main" id="{F946F4EC-E57F-60E1-12B6-C408E545AF88}"/>
                </a:ext>
              </a:extLst>
            </p:cNvPr>
            <p:cNvSpPr/>
            <p:nvPr/>
          </p:nvSpPr>
          <p:spPr bwMode="auto">
            <a:xfrm>
              <a:off x="3108644" y="2709811"/>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1" name="Oval 10">
              <a:extLst>
                <a:ext uri="{FF2B5EF4-FFF2-40B4-BE49-F238E27FC236}">
                  <a16:creationId xmlns:a16="http://schemas.microsoft.com/office/drawing/2014/main" id="{3F9F3D3F-3B93-2B49-684B-115394CD90E2}"/>
                </a:ext>
              </a:extLst>
            </p:cNvPr>
            <p:cNvSpPr/>
            <p:nvPr/>
          </p:nvSpPr>
          <p:spPr bwMode="auto">
            <a:xfrm>
              <a:off x="2023293" y="3478204"/>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70242E-36CE-083B-A63F-93325B677648}"/>
                  </a:ext>
                </a:extLst>
              </p:cNvPr>
              <p:cNvSpPr txBox="1"/>
              <p:nvPr/>
            </p:nvSpPr>
            <p:spPr>
              <a:xfrm>
                <a:off x="-29353" y="2189396"/>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6" name="TextBox 15">
                <a:extLst>
                  <a:ext uri="{FF2B5EF4-FFF2-40B4-BE49-F238E27FC236}">
                    <a16:creationId xmlns:a16="http://schemas.microsoft.com/office/drawing/2014/main" id="{5470242E-36CE-083B-A63F-93325B677648}"/>
                  </a:ext>
                </a:extLst>
              </p:cNvPr>
              <p:cNvSpPr txBox="1">
                <a:spLocks noRot="1" noChangeAspect="1" noMove="1" noResize="1" noEditPoints="1" noAdjustHandles="1" noChangeArrowheads="1" noChangeShapeType="1" noTextEdit="1"/>
              </p:cNvSpPr>
              <p:nvPr/>
            </p:nvSpPr>
            <p:spPr>
              <a:xfrm>
                <a:off x="-29353" y="2189396"/>
                <a:ext cx="2095018" cy="369332"/>
              </a:xfrm>
              <a:prstGeom prst="rect">
                <a:avLst/>
              </a:prstGeom>
              <a:blipFill>
                <a:blip r:embed="rId3"/>
                <a:stretch>
                  <a:fillRect b="-1333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2AC83D-24BD-1D7F-1846-651ADD488C6F}"/>
                  </a:ext>
                </a:extLst>
              </p:cNvPr>
              <p:cNvSpPr txBox="1"/>
              <p:nvPr/>
            </p:nvSpPr>
            <p:spPr>
              <a:xfrm>
                <a:off x="2719237" y="1229936"/>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17" name="TextBox 16">
                <a:extLst>
                  <a:ext uri="{FF2B5EF4-FFF2-40B4-BE49-F238E27FC236}">
                    <a16:creationId xmlns:a16="http://schemas.microsoft.com/office/drawing/2014/main" id="{F22AC83D-24BD-1D7F-1846-651ADD488C6F}"/>
                  </a:ext>
                </a:extLst>
              </p:cNvPr>
              <p:cNvSpPr txBox="1">
                <a:spLocks noRot="1" noChangeAspect="1" noMove="1" noResize="1" noEditPoints="1" noAdjustHandles="1" noChangeArrowheads="1" noChangeShapeType="1" noTextEdit="1"/>
              </p:cNvSpPr>
              <p:nvPr/>
            </p:nvSpPr>
            <p:spPr>
              <a:xfrm>
                <a:off x="2719237" y="1229936"/>
                <a:ext cx="2095018" cy="369332"/>
              </a:xfrm>
              <a:prstGeom prst="rect">
                <a:avLst/>
              </a:prstGeom>
              <a:blipFill>
                <a:blip r:embed="rId4"/>
                <a:stretch>
                  <a:fillRect b="-16667"/>
                </a:stretch>
              </a:blipFill>
            </p:spPr>
            <p:txBody>
              <a:bodyPr/>
              <a:lstStyle/>
              <a:p>
                <a:r>
                  <a:rPr lang="en-DK">
                    <a:noFill/>
                  </a:rPr>
                  <a:t> </a:t>
                </a:r>
              </a:p>
            </p:txBody>
          </p:sp>
        </mc:Fallback>
      </mc:AlternateContent>
      <p:graphicFrame>
        <p:nvGraphicFramePr>
          <p:cNvPr id="18" name="Table 17">
            <a:extLst>
              <a:ext uri="{FF2B5EF4-FFF2-40B4-BE49-F238E27FC236}">
                <a16:creationId xmlns:a16="http://schemas.microsoft.com/office/drawing/2014/main" id="{C1D2FD1D-057A-FA83-076C-6F6724972AA5}"/>
              </a:ext>
            </a:extLst>
          </p:cNvPr>
          <p:cNvGraphicFramePr>
            <a:graphicFrameLocks noGrp="1"/>
          </p:cNvGraphicFramePr>
          <p:nvPr>
            <p:extLst>
              <p:ext uri="{D42A27DB-BD31-4B8C-83A1-F6EECF244321}">
                <p14:modId xmlns:p14="http://schemas.microsoft.com/office/powerpoint/2010/main" val="2138004780"/>
              </p:ext>
            </p:extLst>
          </p:nvPr>
        </p:nvGraphicFramePr>
        <p:xfrm>
          <a:off x="580194" y="267180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19" name="Table 18">
            <a:extLst>
              <a:ext uri="{FF2B5EF4-FFF2-40B4-BE49-F238E27FC236}">
                <a16:creationId xmlns:a16="http://schemas.microsoft.com/office/drawing/2014/main" id="{B62574AE-1011-45F9-A17D-35C9EB823F09}"/>
              </a:ext>
            </a:extLst>
          </p:cNvPr>
          <p:cNvGraphicFramePr>
            <a:graphicFrameLocks noGrp="1"/>
          </p:cNvGraphicFramePr>
          <p:nvPr>
            <p:extLst>
              <p:ext uri="{D42A27DB-BD31-4B8C-83A1-F6EECF244321}">
                <p14:modId xmlns:p14="http://schemas.microsoft.com/office/powerpoint/2010/main" val="2832085886"/>
              </p:ext>
            </p:extLst>
          </p:nvPr>
        </p:nvGraphicFramePr>
        <p:xfrm>
          <a:off x="1026121" y="267180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20" name="Table 19">
            <a:extLst>
              <a:ext uri="{FF2B5EF4-FFF2-40B4-BE49-F238E27FC236}">
                <a16:creationId xmlns:a16="http://schemas.microsoft.com/office/drawing/2014/main" id="{FEC2ABAE-7F66-E658-5608-45579CBA292E}"/>
              </a:ext>
            </a:extLst>
          </p:cNvPr>
          <p:cNvGraphicFramePr>
            <a:graphicFrameLocks noGrp="1"/>
          </p:cNvGraphicFramePr>
          <p:nvPr>
            <p:extLst>
              <p:ext uri="{D42A27DB-BD31-4B8C-83A1-F6EECF244321}">
                <p14:modId xmlns:p14="http://schemas.microsoft.com/office/powerpoint/2010/main" val="1642182091"/>
              </p:ext>
            </p:extLst>
          </p:nvPr>
        </p:nvGraphicFramePr>
        <p:xfrm>
          <a:off x="3323858" y="168909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21" name="Table 20">
            <a:extLst>
              <a:ext uri="{FF2B5EF4-FFF2-40B4-BE49-F238E27FC236}">
                <a16:creationId xmlns:a16="http://schemas.microsoft.com/office/drawing/2014/main" id="{96E356A4-9EC9-AA7E-7BF9-F7DEADEDC49F}"/>
              </a:ext>
            </a:extLst>
          </p:cNvPr>
          <p:cNvGraphicFramePr>
            <a:graphicFrameLocks noGrp="1"/>
          </p:cNvGraphicFramePr>
          <p:nvPr>
            <p:extLst>
              <p:ext uri="{D42A27DB-BD31-4B8C-83A1-F6EECF244321}">
                <p14:modId xmlns:p14="http://schemas.microsoft.com/office/powerpoint/2010/main" val="3395265286"/>
              </p:ext>
            </p:extLst>
          </p:nvPr>
        </p:nvGraphicFramePr>
        <p:xfrm>
          <a:off x="3769785" y="168909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p:cxnSp>
        <p:nvCxnSpPr>
          <p:cNvPr id="23" name="Straight Connector 22">
            <a:extLst>
              <a:ext uri="{FF2B5EF4-FFF2-40B4-BE49-F238E27FC236}">
                <a16:creationId xmlns:a16="http://schemas.microsoft.com/office/drawing/2014/main" id="{D7E4D363-B2CF-2A4F-10DC-C8AF7A83C875}"/>
              </a:ext>
            </a:extLst>
          </p:cNvPr>
          <p:cNvCxnSpPr>
            <a:cxnSpLocks/>
          </p:cNvCxnSpPr>
          <p:nvPr/>
        </p:nvCxnSpPr>
        <p:spPr bwMode="auto">
          <a:xfrm flipV="1">
            <a:off x="1486991" y="4291125"/>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6005C368-D8DE-6C50-FE1B-CE03629221ED}"/>
              </a:ext>
            </a:extLst>
          </p:cNvPr>
          <p:cNvSpPr/>
          <p:nvPr/>
        </p:nvSpPr>
        <p:spPr bwMode="auto">
          <a:xfrm>
            <a:off x="1306109" y="5120079"/>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5" name="Oval 24">
            <a:extLst>
              <a:ext uri="{FF2B5EF4-FFF2-40B4-BE49-F238E27FC236}">
                <a16:creationId xmlns:a16="http://schemas.microsoft.com/office/drawing/2014/main" id="{1D82012C-950E-22B6-D734-994F2A150297}"/>
              </a:ext>
            </a:extLst>
          </p:cNvPr>
          <p:cNvSpPr/>
          <p:nvPr/>
        </p:nvSpPr>
        <p:spPr bwMode="auto">
          <a:xfrm>
            <a:off x="3473304" y="4043466"/>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6" name="Oval 25">
            <a:extLst>
              <a:ext uri="{FF2B5EF4-FFF2-40B4-BE49-F238E27FC236}">
                <a16:creationId xmlns:a16="http://schemas.microsoft.com/office/drawing/2014/main" id="{C129A715-CA09-E693-BF28-2D56BEAAAD7A}"/>
              </a:ext>
            </a:extLst>
          </p:cNvPr>
          <p:cNvSpPr/>
          <p:nvPr/>
        </p:nvSpPr>
        <p:spPr bwMode="auto">
          <a:xfrm>
            <a:off x="2387953" y="4811859"/>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28" name="Straight Connector 27">
            <a:extLst>
              <a:ext uri="{FF2B5EF4-FFF2-40B4-BE49-F238E27FC236}">
                <a16:creationId xmlns:a16="http://schemas.microsoft.com/office/drawing/2014/main" id="{80B20E14-CA7B-B2DC-E25B-539C117FE156}"/>
              </a:ext>
            </a:extLst>
          </p:cNvPr>
          <p:cNvCxnSpPr>
            <a:cxnSpLocks/>
            <a:stCxn id="26" idx="1"/>
          </p:cNvCxnSpPr>
          <p:nvPr/>
        </p:nvCxnSpPr>
        <p:spPr>
          <a:xfrm flipH="1" flipV="1">
            <a:off x="2171461" y="4454445"/>
            <a:ext cx="240539" cy="38146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071DE5B-01DA-5FCA-9022-A475B28F684E}"/>
              </a:ext>
            </a:extLst>
          </p:cNvPr>
          <p:cNvSpPr/>
          <p:nvPr/>
        </p:nvSpPr>
        <p:spPr bwMode="auto">
          <a:xfrm>
            <a:off x="1904778" y="412397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10CEE02-7DD2-8BF9-5180-AD5C4F3F1A5D}"/>
                  </a:ext>
                </a:extLst>
              </p:cNvPr>
              <p:cNvSpPr txBox="1"/>
              <p:nvPr/>
            </p:nvSpPr>
            <p:spPr>
              <a:xfrm>
                <a:off x="388812" y="548566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34" name="TextBox 33">
                <a:extLst>
                  <a:ext uri="{FF2B5EF4-FFF2-40B4-BE49-F238E27FC236}">
                    <a16:creationId xmlns:a16="http://schemas.microsoft.com/office/drawing/2014/main" id="{F10CEE02-7DD2-8BF9-5180-AD5C4F3F1A5D}"/>
                  </a:ext>
                </a:extLst>
              </p:cNvPr>
              <p:cNvSpPr txBox="1">
                <a:spLocks noRot="1" noChangeAspect="1" noMove="1" noResize="1" noEditPoints="1" noAdjustHandles="1" noChangeArrowheads="1" noChangeShapeType="1" noTextEdit="1"/>
              </p:cNvSpPr>
              <p:nvPr/>
            </p:nvSpPr>
            <p:spPr>
              <a:xfrm>
                <a:off x="388812" y="5485665"/>
                <a:ext cx="2095018" cy="369332"/>
              </a:xfrm>
              <a:prstGeom prst="rect">
                <a:avLst/>
              </a:prstGeom>
              <a:blipFill>
                <a:blip r:embed="rId5"/>
                <a:stretch>
                  <a:fillRect b="-17241"/>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D6F3DA-FAC7-FBD2-7B0A-64959EEE2E64}"/>
                  </a:ext>
                </a:extLst>
              </p:cNvPr>
              <p:cNvSpPr txBox="1"/>
              <p:nvPr/>
            </p:nvSpPr>
            <p:spPr>
              <a:xfrm>
                <a:off x="3287873" y="452620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35" name="TextBox 34">
                <a:extLst>
                  <a:ext uri="{FF2B5EF4-FFF2-40B4-BE49-F238E27FC236}">
                    <a16:creationId xmlns:a16="http://schemas.microsoft.com/office/drawing/2014/main" id="{35D6F3DA-FAC7-FBD2-7B0A-64959EEE2E64}"/>
                  </a:ext>
                </a:extLst>
              </p:cNvPr>
              <p:cNvSpPr txBox="1">
                <a:spLocks noRot="1" noChangeAspect="1" noMove="1" noResize="1" noEditPoints="1" noAdjustHandles="1" noChangeArrowheads="1" noChangeShapeType="1" noTextEdit="1"/>
              </p:cNvSpPr>
              <p:nvPr/>
            </p:nvSpPr>
            <p:spPr>
              <a:xfrm>
                <a:off x="3287873" y="4526205"/>
                <a:ext cx="2095018" cy="369332"/>
              </a:xfrm>
              <a:prstGeom prst="rect">
                <a:avLst/>
              </a:prstGeom>
              <a:blipFill>
                <a:blip r:embed="rId6"/>
                <a:stretch>
                  <a:fillRect b="-13333"/>
                </a:stretch>
              </a:blipFill>
            </p:spPr>
            <p:txBody>
              <a:bodyPr/>
              <a:lstStyle/>
              <a:p>
                <a:r>
                  <a:rPr lang="en-DK">
                    <a:noFill/>
                  </a:rPr>
                  <a:t> </a:t>
                </a:r>
              </a:p>
            </p:txBody>
          </p:sp>
        </mc:Fallback>
      </mc:AlternateContent>
      <p:graphicFrame>
        <p:nvGraphicFramePr>
          <p:cNvPr id="36" name="Table 35">
            <a:extLst>
              <a:ext uri="{FF2B5EF4-FFF2-40B4-BE49-F238E27FC236}">
                <a16:creationId xmlns:a16="http://schemas.microsoft.com/office/drawing/2014/main" id="{CE8145C0-41E2-F6BA-FBFA-600682145244}"/>
              </a:ext>
            </a:extLst>
          </p:cNvPr>
          <p:cNvGraphicFramePr>
            <a:graphicFrameLocks noGrp="1"/>
          </p:cNvGraphicFramePr>
          <p:nvPr>
            <p:extLst>
              <p:ext uri="{D42A27DB-BD31-4B8C-83A1-F6EECF244321}">
                <p14:modId xmlns:p14="http://schemas.microsoft.com/office/powerpoint/2010/main" val="3338160263"/>
              </p:ext>
            </p:extLst>
          </p:nvPr>
        </p:nvGraphicFramePr>
        <p:xfrm>
          <a:off x="1148830" y="59680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7" name="Table 36">
            <a:extLst>
              <a:ext uri="{FF2B5EF4-FFF2-40B4-BE49-F238E27FC236}">
                <a16:creationId xmlns:a16="http://schemas.microsoft.com/office/drawing/2014/main" id="{7645CAE2-3A56-4C28-B4F9-2D7C4033E077}"/>
              </a:ext>
            </a:extLst>
          </p:cNvPr>
          <p:cNvGraphicFramePr>
            <a:graphicFrameLocks noGrp="1"/>
          </p:cNvGraphicFramePr>
          <p:nvPr>
            <p:extLst>
              <p:ext uri="{D42A27DB-BD31-4B8C-83A1-F6EECF244321}">
                <p14:modId xmlns:p14="http://schemas.microsoft.com/office/powerpoint/2010/main" val="1668532466"/>
              </p:ext>
            </p:extLst>
          </p:nvPr>
        </p:nvGraphicFramePr>
        <p:xfrm>
          <a:off x="1594757" y="59680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38" name="Table 37">
            <a:extLst>
              <a:ext uri="{FF2B5EF4-FFF2-40B4-BE49-F238E27FC236}">
                <a16:creationId xmlns:a16="http://schemas.microsoft.com/office/drawing/2014/main" id="{8635C4F8-8F26-2F91-AC7F-92F47676CAC6}"/>
              </a:ext>
            </a:extLst>
          </p:cNvPr>
          <p:cNvGraphicFramePr>
            <a:graphicFrameLocks noGrp="1"/>
          </p:cNvGraphicFramePr>
          <p:nvPr>
            <p:extLst>
              <p:ext uri="{D42A27DB-BD31-4B8C-83A1-F6EECF244321}">
                <p14:modId xmlns:p14="http://schemas.microsoft.com/office/powerpoint/2010/main" val="1588203835"/>
              </p:ext>
            </p:extLst>
          </p:nvPr>
        </p:nvGraphicFramePr>
        <p:xfrm>
          <a:off x="3892494" y="49853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9" name="Table 38">
            <a:extLst>
              <a:ext uri="{FF2B5EF4-FFF2-40B4-BE49-F238E27FC236}">
                <a16:creationId xmlns:a16="http://schemas.microsoft.com/office/drawing/2014/main" id="{D63D406C-911D-DCDC-738A-309468FDD9D3}"/>
              </a:ext>
            </a:extLst>
          </p:cNvPr>
          <p:cNvGraphicFramePr>
            <a:graphicFrameLocks noGrp="1"/>
          </p:cNvGraphicFramePr>
          <p:nvPr>
            <p:extLst>
              <p:ext uri="{D42A27DB-BD31-4B8C-83A1-F6EECF244321}">
                <p14:modId xmlns:p14="http://schemas.microsoft.com/office/powerpoint/2010/main" val="1353099704"/>
              </p:ext>
            </p:extLst>
          </p:nvPr>
        </p:nvGraphicFramePr>
        <p:xfrm>
          <a:off x="4338421" y="49853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18CBF67-415F-EC29-C749-4745F78C0908}"/>
                  </a:ext>
                </a:extLst>
              </p:cNvPr>
              <p:cNvSpPr txBox="1"/>
              <p:nvPr/>
            </p:nvSpPr>
            <p:spPr>
              <a:xfrm>
                <a:off x="1038151" y="3773172"/>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3</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3</m:t>
                          </m:r>
                        </m:sub>
                      </m:sSub>
                      <m:r>
                        <a:rPr lang="da-DK" b="0" i="1" smtClean="0">
                          <a:latin typeface="Cambria Math" panose="02040503050406030204" pitchFamily="18" charset="0"/>
                        </a:rPr>
                        <m:t>)</m:t>
                      </m:r>
                    </m:oMath>
                  </m:oMathPara>
                </a14:m>
                <a:endParaRPr lang="en-DK" dirty="0"/>
              </a:p>
            </p:txBody>
          </p:sp>
        </mc:Choice>
        <mc:Fallback xmlns="">
          <p:sp>
            <p:nvSpPr>
              <p:cNvPr id="40" name="TextBox 39">
                <a:extLst>
                  <a:ext uri="{FF2B5EF4-FFF2-40B4-BE49-F238E27FC236}">
                    <a16:creationId xmlns:a16="http://schemas.microsoft.com/office/drawing/2014/main" id="{C18CBF67-415F-EC29-C749-4745F78C0908}"/>
                  </a:ext>
                </a:extLst>
              </p:cNvPr>
              <p:cNvSpPr txBox="1">
                <a:spLocks noRot="1" noChangeAspect="1" noMove="1" noResize="1" noEditPoints="1" noAdjustHandles="1" noChangeArrowheads="1" noChangeShapeType="1" noTextEdit="1"/>
              </p:cNvSpPr>
              <p:nvPr/>
            </p:nvSpPr>
            <p:spPr>
              <a:xfrm>
                <a:off x="1038151" y="3773172"/>
                <a:ext cx="2095018" cy="369332"/>
              </a:xfrm>
              <a:prstGeom prst="rect">
                <a:avLst/>
              </a:prstGeom>
              <a:blipFill>
                <a:blip r:embed="rId7"/>
                <a:stretch>
                  <a:fillRect b="-13333"/>
                </a:stretch>
              </a:blipFill>
            </p:spPr>
            <p:txBody>
              <a:bodyPr/>
              <a:lstStyle/>
              <a:p>
                <a:r>
                  <a:rPr lang="en-DK">
                    <a:noFill/>
                  </a:rPr>
                  <a:t> </a:t>
                </a:r>
              </a:p>
            </p:txBody>
          </p:sp>
        </mc:Fallback>
      </mc:AlternateContent>
      <p:graphicFrame>
        <p:nvGraphicFramePr>
          <p:cNvPr id="41" name="Table 40">
            <a:extLst>
              <a:ext uri="{FF2B5EF4-FFF2-40B4-BE49-F238E27FC236}">
                <a16:creationId xmlns:a16="http://schemas.microsoft.com/office/drawing/2014/main" id="{D6447081-F8E9-BA32-9250-564A4BC02F94}"/>
              </a:ext>
            </a:extLst>
          </p:cNvPr>
          <p:cNvGraphicFramePr>
            <a:graphicFrameLocks noGrp="1"/>
          </p:cNvGraphicFramePr>
          <p:nvPr>
            <p:extLst>
              <p:ext uri="{D42A27DB-BD31-4B8C-83A1-F6EECF244321}">
                <p14:modId xmlns:p14="http://schemas.microsoft.com/office/powerpoint/2010/main" val="3590794433"/>
              </p:ext>
            </p:extLst>
          </p:nvPr>
        </p:nvGraphicFramePr>
        <p:xfrm>
          <a:off x="9199106" y="176085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42" name="Table 41">
            <a:extLst>
              <a:ext uri="{FF2B5EF4-FFF2-40B4-BE49-F238E27FC236}">
                <a16:creationId xmlns:a16="http://schemas.microsoft.com/office/drawing/2014/main" id="{A1B01F6F-F9B4-8CEB-E31D-069C1C903A77}"/>
              </a:ext>
            </a:extLst>
          </p:cNvPr>
          <p:cNvGraphicFramePr>
            <a:graphicFrameLocks noGrp="1"/>
          </p:cNvGraphicFramePr>
          <p:nvPr>
            <p:extLst>
              <p:ext uri="{D42A27DB-BD31-4B8C-83A1-F6EECF244321}">
                <p14:modId xmlns:p14="http://schemas.microsoft.com/office/powerpoint/2010/main" val="3664714966"/>
              </p:ext>
            </p:extLst>
          </p:nvPr>
        </p:nvGraphicFramePr>
        <p:xfrm>
          <a:off x="9645033" y="176085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2" name="Table 1">
            <a:extLst>
              <a:ext uri="{FF2B5EF4-FFF2-40B4-BE49-F238E27FC236}">
                <a16:creationId xmlns:a16="http://schemas.microsoft.com/office/drawing/2014/main" id="{E5127D38-109F-1074-6F49-434FE5DC1923}"/>
              </a:ext>
            </a:extLst>
          </p:cNvPr>
          <p:cNvGraphicFramePr>
            <a:graphicFrameLocks noGrp="1"/>
          </p:cNvGraphicFramePr>
          <p:nvPr>
            <p:extLst>
              <p:ext uri="{D42A27DB-BD31-4B8C-83A1-F6EECF244321}">
                <p14:modId xmlns:p14="http://schemas.microsoft.com/office/powerpoint/2010/main" val="1748654184"/>
              </p:ext>
            </p:extLst>
          </p:nvPr>
        </p:nvGraphicFramePr>
        <p:xfrm>
          <a:off x="7119957"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 name="Table 2">
            <a:extLst>
              <a:ext uri="{FF2B5EF4-FFF2-40B4-BE49-F238E27FC236}">
                <a16:creationId xmlns:a16="http://schemas.microsoft.com/office/drawing/2014/main" id="{72DD9D0B-1F70-9550-0E5F-2C5278E93472}"/>
              </a:ext>
            </a:extLst>
          </p:cNvPr>
          <p:cNvGraphicFramePr>
            <a:graphicFrameLocks noGrp="1"/>
          </p:cNvGraphicFramePr>
          <p:nvPr>
            <p:extLst>
              <p:ext uri="{D42A27DB-BD31-4B8C-83A1-F6EECF244321}">
                <p14:modId xmlns:p14="http://schemas.microsoft.com/office/powerpoint/2010/main" val="1708538486"/>
              </p:ext>
            </p:extLst>
          </p:nvPr>
        </p:nvGraphicFramePr>
        <p:xfrm>
          <a:off x="7565884"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6" name="Table 5">
            <a:extLst>
              <a:ext uri="{FF2B5EF4-FFF2-40B4-BE49-F238E27FC236}">
                <a16:creationId xmlns:a16="http://schemas.microsoft.com/office/drawing/2014/main" id="{6BCF010A-6442-6C33-AEDD-06C251E5D13C}"/>
              </a:ext>
            </a:extLst>
          </p:cNvPr>
          <p:cNvGraphicFramePr>
            <a:graphicFrameLocks noGrp="1"/>
          </p:cNvGraphicFramePr>
          <p:nvPr>
            <p:extLst>
              <p:ext uri="{D42A27DB-BD31-4B8C-83A1-F6EECF244321}">
                <p14:modId xmlns:p14="http://schemas.microsoft.com/office/powerpoint/2010/main" val="1109817321"/>
              </p:ext>
            </p:extLst>
          </p:nvPr>
        </p:nvGraphicFramePr>
        <p:xfrm>
          <a:off x="7119957"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7" name="Table 6">
            <a:extLst>
              <a:ext uri="{FF2B5EF4-FFF2-40B4-BE49-F238E27FC236}">
                <a16:creationId xmlns:a16="http://schemas.microsoft.com/office/drawing/2014/main" id="{2BFAD2EF-D2BF-660D-B390-2B0738B0BC0A}"/>
              </a:ext>
            </a:extLst>
          </p:cNvPr>
          <p:cNvGraphicFramePr>
            <a:graphicFrameLocks noGrp="1"/>
          </p:cNvGraphicFramePr>
          <p:nvPr>
            <p:extLst>
              <p:ext uri="{D42A27DB-BD31-4B8C-83A1-F6EECF244321}">
                <p14:modId xmlns:p14="http://schemas.microsoft.com/office/powerpoint/2010/main" val="353966788"/>
              </p:ext>
            </p:extLst>
          </p:nvPr>
        </p:nvGraphicFramePr>
        <p:xfrm>
          <a:off x="7565884"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17345E-165D-9DF2-6085-EA1EFEC34A26}"/>
                  </a:ext>
                </a:extLst>
              </p:cNvPr>
              <p:cNvSpPr txBox="1"/>
              <p:nvPr/>
            </p:nvSpPr>
            <p:spPr>
              <a:xfrm>
                <a:off x="6414380" y="1066519"/>
                <a:ext cx="5246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xmlns="">
          <p:sp>
            <p:nvSpPr>
              <p:cNvPr id="13" name="TextBox 12">
                <a:extLst>
                  <a:ext uri="{FF2B5EF4-FFF2-40B4-BE49-F238E27FC236}">
                    <a16:creationId xmlns:a16="http://schemas.microsoft.com/office/drawing/2014/main" id="{D117345E-165D-9DF2-6085-EA1EFEC34A26}"/>
                  </a:ext>
                </a:extLst>
              </p:cNvPr>
              <p:cNvSpPr txBox="1">
                <a:spLocks noRot="1" noChangeAspect="1" noMove="1" noResize="1" noEditPoints="1" noAdjustHandles="1" noChangeArrowheads="1" noChangeShapeType="1" noTextEdit="1"/>
              </p:cNvSpPr>
              <p:nvPr/>
            </p:nvSpPr>
            <p:spPr>
              <a:xfrm>
                <a:off x="6414380" y="1066519"/>
                <a:ext cx="524695" cy="276999"/>
              </a:xfrm>
              <a:prstGeom prst="rect">
                <a:avLst/>
              </a:prstGeom>
              <a:blipFill>
                <a:blip r:embed="rId8"/>
                <a:stretch>
                  <a:fillRect l="-9302" r="-4651" b="-13636"/>
                </a:stretch>
              </a:blipFill>
            </p:spPr>
            <p:txBody>
              <a:bodyPr/>
              <a:lstStyle/>
              <a:p>
                <a:r>
                  <a:rPr lang="en-DK">
                    <a:noFill/>
                  </a:rPr>
                  <a:t> </a:t>
                </a:r>
              </a:p>
            </p:txBody>
          </p:sp>
        </mc:Fallback>
      </mc:AlternateContent>
      <p:graphicFrame>
        <p:nvGraphicFramePr>
          <p:cNvPr id="52" name="Table 51">
            <a:extLst>
              <a:ext uri="{FF2B5EF4-FFF2-40B4-BE49-F238E27FC236}">
                <a16:creationId xmlns:a16="http://schemas.microsoft.com/office/drawing/2014/main" id="{24E59B6F-E955-4928-7F09-A225F0AC86E2}"/>
              </a:ext>
            </a:extLst>
          </p:cNvPr>
          <p:cNvGraphicFramePr>
            <a:graphicFrameLocks noGrp="1"/>
          </p:cNvGraphicFramePr>
          <p:nvPr>
            <p:extLst>
              <p:ext uri="{D42A27DB-BD31-4B8C-83A1-F6EECF244321}">
                <p14:modId xmlns:p14="http://schemas.microsoft.com/office/powerpoint/2010/main" val="517598644"/>
              </p:ext>
            </p:extLst>
          </p:nvPr>
        </p:nvGraphicFramePr>
        <p:xfrm>
          <a:off x="9199106"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53" name="Table 52">
            <a:extLst>
              <a:ext uri="{FF2B5EF4-FFF2-40B4-BE49-F238E27FC236}">
                <a16:creationId xmlns:a16="http://schemas.microsoft.com/office/drawing/2014/main" id="{D194CD0E-13B3-EF75-C396-A9AD35B1D6F5}"/>
              </a:ext>
            </a:extLst>
          </p:cNvPr>
          <p:cNvGraphicFramePr>
            <a:graphicFrameLocks noGrp="1"/>
          </p:cNvGraphicFramePr>
          <p:nvPr>
            <p:extLst>
              <p:ext uri="{D42A27DB-BD31-4B8C-83A1-F6EECF244321}">
                <p14:modId xmlns:p14="http://schemas.microsoft.com/office/powerpoint/2010/main" val="3641708864"/>
              </p:ext>
            </p:extLst>
          </p:nvPr>
        </p:nvGraphicFramePr>
        <p:xfrm>
          <a:off x="9645033"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54" name="Table 53">
            <a:extLst>
              <a:ext uri="{FF2B5EF4-FFF2-40B4-BE49-F238E27FC236}">
                <a16:creationId xmlns:a16="http://schemas.microsoft.com/office/drawing/2014/main" id="{8A7322B3-B400-A856-1AC5-BE1F60238DCA}"/>
              </a:ext>
            </a:extLst>
          </p:cNvPr>
          <p:cNvGraphicFramePr>
            <a:graphicFrameLocks noGrp="1"/>
          </p:cNvGraphicFramePr>
          <p:nvPr>
            <p:extLst>
              <p:ext uri="{D42A27DB-BD31-4B8C-83A1-F6EECF244321}">
                <p14:modId xmlns:p14="http://schemas.microsoft.com/office/powerpoint/2010/main" val="3465492830"/>
              </p:ext>
            </p:extLst>
          </p:nvPr>
        </p:nvGraphicFramePr>
        <p:xfrm>
          <a:off x="9199106"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55" name="Table 54">
            <a:extLst>
              <a:ext uri="{FF2B5EF4-FFF2-40B4-BE49-F238E27FC236}">
                <a16:creationId xmlns:a16="http://schemas.microsoft.com/office/drawing/2014/main" id="{92148566-089C-0098-83F6-245B9125FAB9}"/>
              </a:ext>
            </a:extLst>
          </p:cNvPr>
          <p:cNvGraphicFramePr>
            <a:graphicFrameLocks noGrp="1"/>
          </p:cNvGraphicFramePr>
          <p:nvPr>
            <p:extLst>
              <p:ext uri="{D42A27DB-BD31-4B8C-83A1-F6EECF244321}">
                <p14:modId xmlns:p14="http://schemas.microsoft.com/office/powerpoint/2010/main" val="1377717970"/>
              </p:ext>
            </p:extLst>
          </p:nvPr>
        </p:nvGraphicFramePr>
        <p:xfrm>
          <a:off x="9645033"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0BD0AA7-4503-AA6A-05B5-77C63AE310E7}"/>
                  </a:ext>
                </a:extLst>
              </p:cNvPr>
              <p:cNvSpPr txBox="1"/>
              <p:nvPr/>
            </p:nvSpPr>
            <p:spPr>
              <a:xfrm>
                <a:off x="8493529" y="1066519"/>
                <a:ext cx="530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xmlns="">
          <p:sp>
            <p:nvSpPr>
              <p:cNvPr id="56" name="TextBox 55">
                <a:extLst>
                  <a:ext uri="{FF2B5EF4-FFF2-40B4-BE49-F238E27FC236}">
                    <a16:creationId xmlns:a16="http://schemas.microsoft.com/office/drawing/2014/main" id="{60BD0AA7-4503-AA6A-05B5-77C63AE310E7}"/>
                  </a:ext>
                </a:extLst>
              </p:cNvPr>
              <p:cNvSpPr txBox="1">
                <a:spLocks noRot="1" noChangeAspect="1" noMove="1" noResize="1" noEditPoints="1" noAdjustHandles="1" noChangeArrowheads="1" noChangeShapeType="1" noTextEdit="1"/>
              </p:cNvSpPr>
              <p:nvPr/>
            </p:nvSpPr>
            <p:spPr>
              <a:xfrm>
                <a:off x="8493529" y="1066519"/>
                <a:ext cx="530017" cy="276999"/>
              </a:xfrm>
              <a:prstGeom prst="rect">
                <a:avLst/>
              </a:prstGeom>
              <a:blipFill>
                <a:blip r:embed="rId9"/>
                <a:stretch>
                  <a:fillRect l="-9302" r="-4651" b="-13636"/>
                </a:stretch>
              </a:blipFill>
            </p:spPr>
            <p:txBody>
              <a:bodyPr/>
              <a:lstStyle/>
              <a:p>
                <a:r>
                  <a:rPr lang="en-DK">
                    <a:noFill/>
                  </a:rPr>
                  <a:t> </a:t>
                </a:r>
              </a:p>
            </p:txBody>
          </p:sp>
        </mc:Fallback>
      </mc:AlternateContent>
      <p:graphicFrame>
        <p:nvGraphicFramePr>
          <p:cNvPr id="57" name="Table 56">
            <a:extLst>
              <a:ext uri="{FF2B5EF4-FFF2-40B4-BE49-F238E27FC236}">
                <a16:creationId xmlns:a16="http://schemas.microsoft.com/office/drawing/2014/main" id="{B4AC7B38-F01C-27D0-CFD2-B565D13D3611}"/>
              </a:ext>
            </a:extLst>
          </p:cNvPr>
          <p:cNvGraphicFramePr>
            <a:graphicFrameLocks noGrp="1"/>
          </p:cNvGraphicFramePr>
          <p:nvPr>
            <p:extLst>
              <p:ext uri="{D42A27DB-BD31-4B8C-83A1-F6EECF244321}">
                <p14:modId xmlns:p14="http://schemas.microsoft.com/office/powerpoint/2010/main" val="280648247"/>
              </p:ext>
            </p:extLst>
          </p:nvPr>
        </p:nvGraphicFramePr>
        <p:xfrm>
          <a:off x="8070600" y="2699673"/>
          <a:ext cx="1080000" cy="7366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94998527"/>
                    </a:ext>
                  </a:extLst>
                </a:gridCol>
                <a:gridCol w="360000">
                  <a:extLst>
                    <a:ext uri="{9D8B030D-6E8A-4147-A177-3AD203B41FA5}">
                      <a16:colId xmlns:a16="http://schemas.microsoft.com/office/drawing/2014/main" val="1966494083"/>
                    </a:ext>
                  </a:extLst>
                </a:gridCol>
                <a:gridCol w="360000">
                  <a:extLst>
                    <a:ext uri="{9D8B030D-6E8A-4147-A177-3AD203B41FA5}">
                      <a16:colId xmlns:a16="http://schemas.microsoft.com/office/drawing/2014/main" val="838759168"/>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508175160"/>
                  </a:ext>
                </a:extLst>
              </a:tr>
              <a:tr h="37084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622817125"/>
                  </a:ext>
                </a:extLst>
              </a:tr>
            </a:tbl>
          </a:graphicData>
        </a:graphic>
      </p:graphicFrame>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69DCC4E-F38B-EE75-ACC5-087808CF536F}"/>
                  </a:ext>
                </a:extLst>
              </p:cNvPr>
              <p:cNvSpPr txBox="1"/>
              <p:nvPr/>
            </p:nvSpPr>
            <p:spPr>
              <a:xfrm>
                <a:off x="6707858" y="2929473"/>
                <a:ext cx="12180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oMath>
                  </m:oMathPara>
                </a14:m>
                <a:endParaRPr lang="en-DK" dirty="0"/>
              </a:p>
            </p:txBody>
          </p:sp>
        </mc:Choice>
        <mc:Fallback xmlns="">
          <p:sp>
            <p:nvSpPr>
              <p:cNvPr id="58" name="TextBox 57">
                <a:extLst>
                  <a:ext uri="{FF2B5EF4-FFF2-40B4-BE49-F238E27FC236}">
                    <a16:creationId xmlns:a16="http://schemas.microsoft.com/office/drawing/2014/main" id="{569DCC4E-F38B-EE75-ACC5-087808CF536F}"/>
                  </a:ext>
                </a:extLst>
              </p:cNvPr>
              <p:cNvSpPr txBox="1">
                <a:spLocks noRot="1" noChangeAspect="1" noMove="1" noResize="1" noEditPoints="1" noAdjustHandles="1" noChangeArrowheads="1" noChangeShapeType="1" noTextEdit="1"/>
              </p:cNvSpPr>
              <p:nvPr/>
            </p:nvSpPr>
            <p:spPr>
              <a:xfrm>
                <a:off x="6707858" y="2929473"/>
                <a:ext cx="1218026" cy="276999"/>
              </a:xfrm>
              <a:prstGeom prst="rect">
                <a:avLst/>
              </a:prstGeom>
              <a:blipFill>
                <a:blip r:embed="rId10"/>
                <a:stretch>
                  <a:fillRect l="-4167" r="-2083" b="-13043"/>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7F8D206-DCD4-D171-CC19-436CAA3610E3}"/>
                  </a:ext>
                </a:extLst>
              </p:cNvPr>
              <p:cNvSpPr txBox="1"/>
              <p:nvPr/>
            </p:nvSpPr>
            <p:spPr>
              <a:xfrm>
                <a:off x="1615625" y="476286"/>
                <a:ext cx="4572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1</m:t>
                          </m:r>
                        </m:sub>
                      </m:sSub>
                    </m:oMath>
                  </m:oMathPara>
                </a14:m>
                <a:endParaRPr lang="en-DK" sz="2800" dirty="0"/>
              </a:p>
            </p:txBody>
          </p:sp>
        </mc:Choice>
        <mc:Fallback xmlns="">
          <p:sp>
            <p:nvSpPr>
              <p:cNvPr id="60" name="TextBox 59">
                <a:extLst>
                  <a:ext uri="{FF2B5EF4-FFF2-40B4-BE49-F238E27FC236}">
                    <a16:creationId xmlns:a16="http://schemas.microsoft.com/office/drawing/2014/main" id="{37F8D206-DCD4-D171-CC19-436CAA3610E3}"/>
                  </a:ext>
                </a:extLst>
              </p:cNvPr>
              <p:cNvSpPr txBox="1">
                <a:spLocks noRot="1" noChangeAspect="1" noMove="1" noResize="1" noEditPoints="1" noAdjustHandles="1" noChangeArrowheads="1" noChangeShapeType="1" noTextEdit="1"/>
              </p:cNvSpPr>
              <p:nvPr/>
            </p:nvSpPr>
            <p:spPr>
              <a:xfrm>
                <a:off x="1615625" y="476286"/>
                <a:ext cx="457241" cy="430887"/>
              </a:xfrm>
              <a:prstGeom prst="rect">
                <a:avLst/>
              </a:prstGeom>
              <a:blipFill>
                <a:blip r:embed="rId11"/>
                <a:stretch>
                  <a:fillRect l="-18919" r="-5405" b="-1142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5C59421-A7BA-D1F9-1FE9-ADA32D8A4EFC}"/>
                  </a:ext>
                </a:extLst>
              </p:cNvPr>
              <p:cNvSpPr txBox="1"/>
              <p:nvPr/>
            </p:nvSpPr>
            <p:spPr>
              <a:xfrm>
                <a:off x="1892354" y="3267974"/>
                <a:ext cx="4655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2</m:t>
                          </m:r>
                        </m:sub>
                      </m:sSub>
                    </m:oMath>
                  </m:oMathPara>
                </a14:m>
                <a:endParaRPr lang="en-DK" sz="2800" dirty="0"/>
              </a:p>
            </p:txBody>
          </p:sp>
        </mc:Choice>
        <mc:Fallback xmlns="">
          <p:sp>
            <p:nvSpPr>
              <p:cNvPr id="61" name="TextBox 60">
                <a:extLst>
                  <a:ext uri="{FF2B5EF4-FFF2-40B4-BE49-F238E27FC236}">
                    <a16:creationId xmlns:a16="http://schemas.microsoft.com/office/drawing/2014/main" id="{E5C59421-A7BA-D1F9-1FE9-ADA32D8A4EFC}"/>
                  </a:ext>
                </a:extLst>
              </p:cNvPr>
              <p:cNvSpPr txBox="1">
                <a:spLocks noRot="1" noChangeAspect="1" noMove="1" noResize="1" noEditPoints="1" noAdjustHandles="1" noChangeArrowheads="1" noChangeShapeType="1" noTextEdit="1"/>
              </p:cNvSpPr>
              <p:nvPr/>
            </p:nvSpPr>
            <p:spPr>
              <a:xfrm>
                <a:off x="1892354" y="3267974"/>
                <a:ext cx="465512" cy="430887"/>
              </a:xfrm>
              <a:prstGeom prst="rect">
                <a:avLst/>
              </a:prstGeom>
              <a:blipFill>
                <a:blip r:embed="rId12"/>
                <a:stretch>
                  <a:fillRect l="-15789" r="-7895" b="-11429"/>
                </a:stretch>
              </a:blipFill>
            </p:spPr>
            <p:txBody>
              <a:bodyPr/>
              <a:lstStyle/>
              <a:p>
                <a:r>
                  <a:rPr lang="en-DK">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F6BD789-F851-E056-9A5D-6FB01B0E683C}"/>
                  </a:ext>
                </a:extLst>
              </p:cNvPr>
              <p:cNvSpPr txBox="1"/>
              <p:nvPr/>
            </p:nvSpPr>
            <p:spPr>
              <a:xfrm>
                <a:off x="6632849" y="4514675"/>
                <a:ext cx="12284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rPr>
                        <m:t>𝐾</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1</m:t>
                              </m:r>
                            </m:sub>
                          </m:sSub>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2</m:t>
                              </m:r>
                            </m:sub>
                          </m:sSub>
                        </m:e>
                      </m:d>
                      <m:r>
                        <a:rPr lang="da-DK" i="1">
                          <a:latin typeface="Cambria Math" panose="02040503050406030204" pitchFamily="18" charset="0"/>
                        </a:rPr>
                        <m:t>=</m:t>
                      </m:r>
                    </m:oMath>
                  </m:oMathPara>
                </a14:m>
                <a:endParaRPr lang="en-DK" dirty="0"/>
              </a:p>
            </p:txBody>
          </p:sp>
        </mc:Choice>
        <mc:Fallback xmlns="">
          <p:sp>
            <p:nvSpPr>
              <p:cNvPr id="62" name="TextBox 61">
                <a:extLst>
                  <a:ext uri="{FF2B5EF4-FFF2-40B4-BE49-F238E27FC236}">
                    <a16:creationId xmlns:a16="http://schemas.microsoft.com/office/drawing/2014/main" id="{BF6BD789-F851-E056-9A5D-6FB01B0E683C}"/>
                  </a:ext>
                </a:extLst>
              </p:cNvPr>
              <p:cNvSpPr txBox="1">
                <a:spLocks noRot="1" noChangeAspect="1" noMove="1" noResize="1" noEditPoints="1" noAdjustHandles="1" noChangeArrowheads="1" noChangeShapeType="1" noTextEdit="1"/>
              </p:cNvSpPr>
              <p:nvPr/>
            </p:nvSpPr>
            <p:spPr>
              <a:xfrm>
                <a:off x="6632849" y="4514675"/>
                <a:ext cx="1228413" cy="276999"/>
              </a:xfrm>
              <a:prstGeom prst="rect">
                <a:avLst/>
              </a:prstGeom>
              <a:blipFill>
                <a:blip r:embed="rId13"/>
                <a:stretch>
                  <a:fillRect l="-4082" r="-2041" b="-13043"/>
                </a:stretch>
              </a:blipFill>
            </p:spPr>
            <p:txBody>
              <a:bodyPr/>
              <a:lstStyle/>
              <a:p>
                <a:r>
                  <a:rPr lang="en-DK">
                    <a:noFill/>
                  </a:rPr>
                  <a:t> </a:t>
                </a:r>
              </a:p>
            </p:txBody>
          </p:sp>
        </mc:Fallback>
      </mc:AlternateContent>
      <p:graphicFrame>
        <p:nvGraphicFramePr>
          <p:cNvPr id="63" name="Table 62">
            <a:extLst>
              <a:ext uri="{FF2B5EF4-FFF2-40B4-BE49-F238E27FC236}">
                <a16:creationId xmlns:a16="http://schemas.microsoft.com/office/drawing/2014/main" id="{40C7D7E7-A2FC-4C46-65DF-81FE861CB131}"/>
              </a:ext>
            </a:extLst>
          </p:cNvPr>
          <p:cNvGraphicFramePr>
            <a:graphicFrameLocks noGrp="1"/>
          </p:cNvGraphicFramePr>
          <p:nvPr>
            <p:extLst>
              <p:ext uri="{D42A27DB-BD31-4B8C-83A1-F6EECF244321}">
                <p14:modId xmlns:p14="http://schemas.microsoft.com/office/powerpoint/2010/main" val="1312257794"/>
              </p:ext>
            </p:extLst>
          </p:nvPr>
        </p:nvGraphicFramePr>
        <p:xfrm>
          <a:off x="8826546" y="4238643"/>
          <a:ext cx="1080000" cy="7366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94998527"/>
                    </a:ext>
                  </a:extLst>
                </a:gridCol>
                <a:gridCol w="360000">
                  <a:extLst>
                    <a:ext uri="{9D8B030D-6E8A-4147-A177-3AD203B41FA5}">
                      <a16:colId xmlns:a16="http://schemas.microsoft.com/office/drawing/2014/main" val="1966494083"/>
                    </a:ext>
                  </a:extLst>
                </a:gridCol>
                <a:gridCol w="360000">
                  <a:extLst>
                    <a:ext uri="{9D8B030D-6E8A-4147-A177-3AD203B41FA5}">
                      <a16:colId xmlns:a16="http://schemas.microsoft.com/office/drawing/2014/main" val="838759168"/>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508175160"/>
                  </a:ext>
                </a:extLst>
              </a:tr>
              <a:tr h="37084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622817125"/>
                  </a:ext>
                </a:extLst>
              </a:tr>
            </a:tbl>
          </a:graphicData>
        </a:graphic>
      </p:graphicFrame>
      <p:graphicFrame>
        <p:nvGraphicFramePr>
          <p:cNvPr id="64" name="Table 63">
            <a:extLst>
              <a:ext uri="{FF2B5EF4-FFF2-40B4-BE49-F238E27FC236}">
                <a16:creationId xmlns:a16="http://schemas.microsoft.com/office/drawing/2014/main" id="{611AF877-76E0-9BDA-836E-03077BD31A16}"/>
              </a:ext>
            </a:extLst>
          </p:cNvPr>
          <p:cNvGraphicFramePr>
            <a:graphicFrameLocks noGrp="1"/>
          </p:cNvGraphicFramePr>
          <p:nvPr>
            <p:extLst>
              <p:ext uri="{D42A27DB-BD31-4B8C-83A1-F6EECF244321}">
                <p14:modId xmlns:p14="http://schemas.microsoft.com/office/powerpoint/2010/main" val="3183837056"/>
              </p:ext>
            </p:extLst>
          </p:nvPr>
        </p:nvGraphicFramePr>
        <p:xfrm>
          <a:off x="7920423" y="4448683"/>
          <a:ext cx="351155" cy="36576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5" name="Table 64">
            <a:extLst>
              <a:ext uri="{FF2B5EF4-FFF2-40B4-BE49-F238E27FC236}">
                <a16:creationId xmlns:a16="http://schemas.microsoft.com/office/drawing/2014/main" id="{11E287BB-7F0F-8B08-551E-72E45CD50FC1}"/>
              </a:ext>
            </a:extLst>
          </p:cNvPr>
          <p:cNvGraphicFramePr>
            <a:graphicFrameLocks noGrp="1"/>
          </p:cNvGraphicFramePr>
          <p:nvPr>
            <p:extLst>
              <p:ext uri="{D42A27DB-BD31-4B8C-83A1-F6EECF244321}">
                <p14:modId xmlns:p14="http://schemas.microsoft.com/office/powerpoint/2010/main" val="1625607672"/>
              </p:ext>
            </p:extLst>
          </p:nvPr>
        </p:nvGraphicFramePr>
        <p:xfrm>
          <a:off x="8273750" y="44486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6" name="Table 65">
            <a:extLst>
              <a:ext uri="{FF2B5EF4-FFF2-40B4-BE49-F238E27FC236}">
                <a16:creationId xmlns:a16="http://schemas.microsoft.com/office/drawing/2014/main" id="{EFE3C074-44F3-FD2F-2AE3-290903DD2CD6}"/>
              </a:ext>
            </a:extLst>
          </p:cNvPr>
          <p:cNvGraphicFramePr>
            <a:graphicFrameLocks noGrp="1"/>
          </p:cNvGraphicFramePr>
          <p:nvPr>
            <p:extLst>
              <p:ext uri="{D42A27DB-BD31-4B8C-83A1-F6EECF244321}">
                <p14:modId xmlns:p14="http://schemas.microsoft.com/office/powerpoint/2010/main" val="2763628285"/>
              </p:ext>
            </p:extLst>
          </p:nvPr>
        </p:nvGraphicFramePr>
        <p:xfrm>
          <a:off x="10085750" y="482338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7" name="Table 66">
            <a:extLst>
              <a:ext uri="{FF2B5EF4-FFF2-40B4-BE49-F238E27FC236}">
                <a16:creationId xmlns:a16="http://schemas.microsoft.com/office/drawing/2014/main" id="{3382099F-7519-5AD7-2670-04B38149D308}"/>
              </a:ext>
            </a:extLst>
          </p:cNvPr>
          <p:cNvGraphicFramePr>
            <a:graphicFrameLocks noGrp="1"/>
          </p:cNvGraphicFramePr>
          <p:nvPr>
            <p:extLst>
              <p:ext uri="{D42A27DB-BD31-4B8C-83A1-F6EECF244321}">
                <p14:modId xmlns:p14="http://schemas.microsoft.com/office/powerpoint/2010/main" val="1823269462"/>
              </p:ext>
            </p:extLst>
          </p:nvPr>
        </p:nvGraphicFramePr>
        <p:xfrm>
          <a:off x="10081328" y="445061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9" name="Table 68">
            <a:extLst>
              <a:ext uri="{FF2B5EF4-FFF2-40B4-BE49-F238E27FC236}">
                <a16:creationId xmlns:a16="http://schemas.microsoft.com/office/drawing/2014/main" id="{90A0A9FC-7DE5-EC90-DEE1-B34152F4FD17}"/>
              </a:ext>
            </a:extLst>
          </p:cNvPr>
          <p:cNvGraphicFramePr>
            <a:graphicFrameLocks noGrp="1"/>
          </p:cNvGraphicFramePr>
          <p:nvPr>
            <p:extLst>
              <p:ext uri="{D42A27DB-BD31-4B8C-83A1-F6EECF244321}">
                <p14:modId xmlns:p14="http://schemas.microsoft.com/office/powerpoint/2010/main" val="1871896818"/>
              </p:ext>
            </p:extLst>
          </p:nvPr>
        </p:nvGraphicFramePr>
        <p:xfrm>
          <a:off x="10081328" y="408155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38FDD5C-537D-C369-669B-5FBF523BFA14}"/>
                  </a:ext>
                </a:extLst>
              </p:cNvPr>
              <p:cNvSpPr txBox="1"/>
              <p:nvPr/>
            </p:nvSpPr>
            <p:spPr>
              <a:xfrm>
                <a:off x="4687274" y="5202663"/>
                <a:ext cx="61172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xmlns="">
          <p:sp>
            <p:nvSpPr>
              <p:cNvPr id="71" name="TextBox 70">
                <a:extLst>
                  <a:ext uri="{FF2B5EF4-FFF2-40B4-BE49-F238E27FC236}">
                    <a16:creationId xmlns:a16="http://schemas.microsoft.com/office/drawing/2014/main" id="{D38FDD5C-537D-C369-669B-5FBF523BFA14}"/>
                  </a:ext>
                </a:extLst>
              </p:cNvPr>
              <p:cNvSpPr txBox="1">
                <a:spLocks noRot="1" noChangeAspect="1" noMove="1" noResize="1" noEditPoints="1" noAdjustHandles="1" noChangeArrowheads="1" noChangeShapeType="1" noTextEdit="1"/>
              </p:cNvSpPr>
              <p:nvPr/>
            </p:nvSpPr>
            <p:spPr>
              <a:xfrm>
                <a:off x="4687274" y="5202663"/>
                <a:ext cx="6117220" cy="369332"/>
              </a:xfrm>
              <a:prstGeom prst="rect">
                <a:avLst/>
              </a:prstGeom>
              <a:blipFill>
                <a:blip r:embed="rId14"/>
                <a:stretch>
                  <a:fillRect/>
                </a:stretch>
              </a:blipFill>
            </p:spPr>
            <p:txBody>
              <a:bodyPr/>
              <a:lstStyle/>
              <a:p>
                <a:r>
                  <a:rPr lang="en-DK">
                    <a:noFill/>
                  </a:rPr>
                  <a:t> </a:t>
                </a:r>
              </a:p>
            </p:txBody>
          </p:sp>
        </mc:Fallback>
      </mc:AlternateContent>
      <p:graphicFrame>
        <p:nvGraphicFramePr>
          <p:cNvPr id="72" name="Table 71">
            <a:extLst>
              <a:ext uri="{FF2B5EF4-FFF2-40B4-BE49-F238E27FC236}">
                <a16:creationId xmlns:a16="http://schemas.microsoft.com/office/drawing/2014/main" id="{553E65A0-E3DB-016D-D776-E0331B670CA0}"/>
              </a:ext>
            </a:extLst>
          </p:cNvPr>
          <p:cNvGraphicFramePr>
            <a:graphicFrameLocks noGrp="1"/>
          </p:cNvGraphicFramePr>
          <p:nvPr>
            <p:extLst>
              <p:ext uri="{D42A27DB-BD31-4B8C-83A1-F6EECF244321}">
                <p14:modId xmlns:p14="http://schemas.microsoft.com/office/powerpoint/2010/main" val="1296355228"/>
              </p:ext>
            </p:extLst>
          </p:nvPr>
        </p:nvGraphicFramePr>
        <p:xfrm>
          <a:off x="7974798" y="5213857"/>
          <a:ext cx="351155" cy="36576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614311424"/>
                    </a:ext>
                  </a:extLst>
                </a:gridCol>
              </a:tblGrid>
              <a:tr h="360000">
                <a:tc>
                  <a:txBody>
                    <a:bodyPr/>
                    <a:lstStyle/>
                    <a:p>
                      <a:endParaRPr lang="en-DK"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48B6086-D424-2281-A39B-F188E47C00AB}"/>
                  </a:ext>
                </a:extLst>
              </p:cNvPr>
              <p:cNvSpPr txBox="1"/>
              <p:nvPr/>
            </p:nvSpPr>
            <p:spPr>
              <a:xfrm>
                <a:off x="6554616" y="5855149"/>
                <a:ext cx="2683042" cy="280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rPr>
                        <m:t>𝐾</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1</m:t>
                              </m:r>
                            </m:sub>
                          </m:sSub>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2</m:t>
                              </m:r>
                            </m:sub>
                          </m:sSub>
                        </m:e>
                      </m:d>
                      <m:r>
                        <a:rPr lang="da-DK" i="1">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𝐿</m:t>
                          </m:r>
                        </m:e>
                        <m:sub>
                          <m:r>
                            <a:rPr lang="da-DK" b="0" i="1" smtClean="0">
                              <a:latin typeface="Cambria Math" panose="02040503050406030204" pitchFamily="18" charset="0"/>
                            </a:rPr>
                            <m:t>1</m:t>
                          </m:r>
                        </m:sub>
                      </m:sSub>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e>
                      </m:d>
                      <m:sSubSup>
                        <m:sSubSupPr>
                          <m:ctrlPr>
                            <a:rPr lang="da-DK" b="0" i="1" smtClean="0">
                              <a:latin typeface="Cambria Math" panose="02040503050406030204" pitchFamily="18" charset="0"/>
                            </a:rPr>
                          </m:ctrlPr>
                        </m:sSubSupPr>
                        <m:e>
                          <m:r>
                            <a:rPr lang="da-DK" b="0" i="1" smtClean="0">
                              <a:latin typeface="Cambria Math" panose="02040503050406030204" pitchFamily="18" charset="0"/>
                            </a:rPr>
                            <m:t>𝐿</m:t>
                          </m:r>
                        </m:e>
                        <m:sub>
                          <m:r>
                            <a:rPr lang="da-DK" b="0" i="1" smtClean="0">
                              <a:latin typeface="Cambria Math" panose="02040503050406030204" pitchFamily="18" charset="0"/>
                            </a:rPr>
                            <m:t>2</m:t>
                          </m:r>
                        </m:sub>
                        <m:sup>
                          <m:r>
                            <a:rPr lang="da-DK" b="0" i="1" smtClean="0">
                              <a:latin typeface="Cambria Math" panose="02040503050406030204" pitchFamily="18" charset="0"/>
                            </a:rPr>
                            <m:t>𝑇</m:t>
                          </m:r>
                        </m:sup>
                      </m:sSubSup>
                    </m:oMath>
                  </m:oMathPara>
                </a14:m>
                <a:endParaRPr lang="en-DK" dirty="0"/>
              </a:p>
            </p:txBody>
          </p:sp>
        </mc:Choice>
        <mc:Fallback xmlns="">
          <p:sp>
            <p:nvSpPr>
              <p:cNvPr id="73" name="TextBox 72">
                <a:extLst>
                  <a:ext uri="{FF2B5EF4-FFF2-40B4-BE49-F238E27FC236}">
                    <a16:creationId xmlns:a16="http://schemas.microsoft.com/office/drawing/2014/main" id="{848B6086-D424-2281-A39B-F188E47C00AB}"/>
                  </a:ext>
                </a:extLst>
              </p:cNvPr>
              <p:cNvSpPr txBox="1">
                <a:spLocks noRot="1" noChangeAspect="1" noMove="1" noResize="1" noEditPoints="1" noAdjustHandles="1" noChangeArrowheads="1" noChangeShapeType="1" noTextEdit="1"/>
              </p:cNvSpPr>
              <p:nvPr/>
            </p:nvSpPr>
            <p:spPr>
              <a:xfrm>
                <a:off x="6554616" y="5855149"/>
                <a:ext cx="2683042" cy="280846"/>
              </a:xfrm>
              <a:prstGeom prst="rect">
                <a:avLst/>
              </a:prstGeom>
              <a:blipFill>
                <a:blip r:embed="rId15"/>
                <a:stretch>
                  <a:fillRect l="-1887" r="-472" b="-12500"/>
                </a:stretch>
              </a:blipFill>
            </p:spPr>
            <p:txBody>
              <a:bodyPr/>
              <a:lstStyle/>
              <a:p>
                <a:r>
                  <a:rPr lang="en-DK">
                    <a:noFill/>
                  </a:rPr>
                  <a:t> </a:t>
                </a:r>
              </a:p>
            </p:txBody>
          </p:sp>
        </mc:Fallback>
      </mc:AlternateContent>
      <p:graphicFrame>
        <p:nvGraphicFramePr>
          <p:cNvPr id="74" name="Table 73">
            <a:extLst>
              <a:ext uri="{FF2B5EF4-FFF2-40B4-BE49-F238E27FC236}">
                <a16:creationId xmlns:a16="http://schemas.microsoft.com/office/drawing/2014/main" id="{DBFE9E80-C7C9-BF98-4C5D-F99E498298E5}"/>
              </a:ext>
            </a:extLst>
          </p:cNvPr>
          <p:cNvGraphicFramePr>
            <a:graphicFrameLocks noGrp="1"/>
          </p:cNvGraphicFramePr>
          <p:nvPr>
            <p:extLst>
              <p:ext uri="{D42A27DB-BD31-4B8C-83A1-F6EECF244321}">
                <p14:modId xmlns:p14="http://schemas.microsoft.com/office/powerpoint/2010/main" val="609313298"/>
              </p:ext>
            </p:extLst>
          </p:nvPr>
        </p:nvGraphicFramePr>
        <p:xfrm>
          <a:off x="2570590" y="372825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75" name="Table 74">
            <a:extLst>
              <a:ext uri="{FF2B5EF4-FFF2-40B4-BE49-F238E27FC236}">
                <a16:creationId xmlns:a16="http://schemas.microsoft.com/office/drawing/2014/main" id="{4A2E18D0-B7B1-9D25-06CF-6BBE3FFE9FA0}"/>
              </a:ext>
            </a:extLst>
          </p:cNvPr>
          <p:cNvGraphicFramePr>
            <a:graphicFrameLocks noGrp="1"/>
          </p:cNvGraphicFramePr>
          <p:nvPr>
            <p:extLst>
              <p:ext uri="{D42A27DB-BD31-4B8C-83A1-F6EECF244321}">
                <p14:modId xmlns:p14="http://schemas.microsoft.com/office/powerpoint/2010/main" val="1961427680"/>
              </p:ext>
            </p:extLst>
          </p:nvPr>
        </p:nvGraphicFramePr>
        <p:xfrm>
          <a:off x="3016517" y="372825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p:spTree>
    <p:extLst>
      <p:ext uri="{BB962C8B-B14F-4D97-AF65-F5344CB8AC3E}">
        <p14:creationId xmlns:p14="http://schemas.microsoft.com/office/powerpoint/2010/main" val="843077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descr="A graph of different colored lines&#10;&#10;AI-generated content may be incorrect.">
            <a:extLst>
              <a:ext uri="{FF2B5EF4-FFF2-40B4-BE49-F238E27FC236}">
                <a16:creationId xmlns:a16="http://schemas.microsoft.com/office/drawing/2014/main" id="{B72E80AD-C817-318A-5DD7-363AB8DEB6FE}"/>
              </a:ext>
            </a:extLst>
          </p:cNvPr>
          <p:cNvPicPr>
            <a:picLocks noChangeAspect="1"/>
          </p:cNvPicPr>
          <p:nvPr/>
        </p:nvPicPr>
        <p:blipFill>
          <a:blip r:embed="rId2"/>
          <a:stretch>
            <a:fillRect/>
          </a:stretch>
        </p:blipFill>
        <p:spPr>
          <a:xfrm>
            <a:off x="2304569" y="1265699"/>
            <a:ext cx="7582862" cy="4326603"/>
          </a:xfrm>
          <a:prstGeom prst="rect">
            <a:avLst/>
          </a:prstGeom>
        </p:spPr>
      </p:pic>
      <p:sp>
        <p:nvSpPr>
          <p:cNvPr id="4" name="Footer Placeholder 3">
            <a:extLst>
              <a:ext uri="{FF2B5EF4-FFF2-40B4-BE49-F238E27FC236}">
                <a16:creationId xmlns:a16="http://schemas.microsoft.com/office/drawing/2014/main" id="{60B0B2B9-EC53-FBF7-8BED-CCB24B86A3E3}"/>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4BDE90A2-AEEB-D317-E97C-EC34AD6D3B77}"/>
              </a:ext>
            </a:extLst>
          </p:cNvPr>
          <p:cNvSpPr>
            <a:spLocks noGrp="1"/>
          </p:cNvSpPr>
          <p:nvPr>
            <p:ph type="sldNum" sz="quarter" idx="12"/>
          </p:nvPr>
        </p:nvSpPr>
        <p:spPr/>
        <p:txBody>
          <a:bodyPr/>
          <a:lstStyle/>
          <a:p>
            <a:fld id="{1D577350-AC76-F346-A529-4661B3C80334}" type="slidenum">
              <a:rPr lang="en-DK" smtClean="0"/>
              <a:t>59</a:t>
            </a:fld>
            <a:endParaRPr lang="en-DK"/>
          </a:p>
        </p:txBody>
      </p:sp>
      <p:cxnSp>
        <p:nvCxnSpPr>
          <p:cNvPr id="15" name="Straight Arrow Connector 14">
            <a:extLst>
              <a:ext uri="{FF2B5EF4-FFF2-40B4-BE49-F238E27FC236}">
                <a16:creationId xmlns:a16="http://schemas.microsoft.com/office/drawing/2014/main" id="{3A52C424-B887-E318-42F3-81740F874C98}"/>
              </a:ext>
            </a:extLst>
          </p:cNvPr>
          <p:cNvCxnSpPr>
            <a:cxnSpLocks/>
          </p:cNvCxnSpPr>
          <p:nvPr/>
        </p:nvCxnSpPr>
        <p:spPr>
          <a:xfrm flipH="1" flipV="1">
            <a:off x="8080584" y="4259410"/>
            <a:ext cx="1060032" cy="1002486"/>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8348DB8-9704-FA2E-B63F-9F47CA53758B}"/>
              </a:ext>
            </a:extLst>
          </p:cNvPr>
          <p:cNvCxnSpPr>
            <a:cxnSpLocks/>
          </p:cNvCxnSpPr>
          <p:nvPr/>
        </p:nvCxnSpPr>
        <p:spPr>
          <a:xfrm flipH="1" flipV="1">
            <a:off x="9554526" y="3217594"/>
            <a:ext cx="1413361" cy="279772"/>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EF08362-69EF-5EDE-E4D3-3F1C97130724}"/>
              </a:ext>
            </a:extLst>
          </p:cNvPr>
          <p:cNvCxnSpPr>
            <a:cxnSpLocks/>
          </p:cNvCxnSpPr>
          <p:nvPr/>
        </p:nvCxnSpPr>
        <p:spPr>
          <a:xfrm flipH="1">
            <a:off x="9265528" y="1128762"/>
            <a:ext cx="1109605" cy="1118583"/>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C5472513-F8D0-D0A3-CCD6-304542828FCA}"/>
              </a:ext>
            </a:extLst>
          </p:cNvPr>
          <p:cNvGrpSpPr/>
          <p:nvPr/>
        </p:nvGrpSpPr>
        <p:grpSpPr>
          <a:xfrm>
            <a:off x="8903764" y="5130003"/>
            <a:ext cx="856769" cy="570885"/>
            <a:chOff x="9882930" y="5282246"/>
            <a:chExt cx="856769" cy="570885"/>
          </a:xfrm>
        </p:grpSpPr>
        <p:cxnSp>
          <p:nvCxnSpPr>
            <p:cNvPr id="45" name="Straight Connector 44">
              <a:extLst>
                <a:ext uri="{FF2B5EF4-FFF2-40B4-BE49-F238E27FC236}">
                  <a16:creationId xmlns:a16="http://schemas.microsoft.com/office/drawing/2014/main" id="{CBED7760-9F99-CE4F-A934-6ADD8BD47FB2}"/>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46" name="Oval 45">
              <a:extLst>
                <a:ext uri="{FF2B5EF4-FFF2-40B4-BE49-F238E27FC236}">
                  <a16:creationId xmlns:a16="http://schemas.microsoft.com/office/drawing/2014/main" id="{8A72379D-1C20-3B53-B31D-B6E71CAB802A}"/>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47" name="Oval 46">
              <a:extLst>
                <a:ext uri="{FF2B5EF4-FFF2-40B4-BE49-F238E27FC236}">
                  <a16:creationId xmlns:a16="http://schemas.microsoft.com/office/drawing/2014/main" id="{D5F1E4FA-68A9-C0CE-4179-6AF197BCD809}"/>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97" name="Group 96">
            <a:extLst>
              <a:ext uri="{FF2B5EF4-FFF2-40B4-BE49-F238E27FC236}">
                <a16:creationId xmlns:a16="http://schemas.microsoft.com/office/drawing/2014/main" id="{C5462E12-A155-55A9-A2F1-F0EE8A335C47}"/>
              </a:ext>
            </a:extLst>
          </p:cNvPr>
          <p:cNvGrpSpPr/>
          <p:nvPr/>
        </p:nvGrpSpPr>
        <p:grpSpPr>
          <a:xfrm>
            <a:off x="9688110" y="233777"/>
            <a:ext cx="1563497" cy="1144267"/>
            <a:chOff x="10198934" y="1121349"/>
            <a:chExt cx="1563497" cy="1144267"/>
          </a:xfrm>
        </p:grpSpPr>
        <p:grpSp>
          <p:nvGrpSpPr>
            <p:cNvPr id="80" name="Group 79">
              <a:extLst>
                <a:ext uri="{FF2B5EF4-FFF2-40B4-BE49-F238E27FC236}">
                  <a16:creationId xmlns:a16="http://schemas.microsoft.com/office/drawing/2014/main" id="{DADD7799-5B68-F114-6FEC-637DAB9AF92F}"/>
                </a:ext>
              </a:extLst>
            </p:cNvPr>
            <p:cNvGrpSpPr/>
            <p:nvPr/>
          </p:nvGrpSpPr>
          <p:grpSpPr>
            <a:xfrm rot="11051322">
              <a:off x="10905662" y="1315134"/>
              <a:ext cx="856769" cy="570885"/>
              <a:chOff x="9882930" y="5282246"/>
              <a:chExt cx="856769" cy="570885"/>
            </a:xfrm>
          </p:grpSpPr>
          <p:cxnSp>
            <p:nvCxnSpPr>
              <p:cNvPr id="81" name="Straight Connector 80">
                <a:extLst>
                  <a:ext uri="{FF2B5EF4-FFF2-40B4-BE49-F238E27FC236}">
                    <a16:creationId xmlns:a16="http://schemas.microsoft.com/office/drawing/2014/main" id="{99789219-0492-56FF-3F38-CABB4FE0F22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82" name="Oval 81">
                <a:extLst>
                  <a:ext uri="{FF2B5EF4-FFF2-40B4-BE49-F238E27FC236}">
                    <a16:creationId xmlns:a16="http://schemas.microsoft.com/office/drawing/2014/main" id="{15B5CA4F-8B55-AC88-2D01-B34F3B4CB2FE}"/>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83" name="Oval 82">
                <a:extLst>
                  <a:ext uri="{FF2B5EF4-FFF2-40B4-BE49-F238E27FC236}">
                    <a16:creationId xmlns:a16="http://schemas.microsoft.com/office/drawing/2014/main" id="{B3E36050-74E1-F559-D980-A3609865969B}"/>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84" name="Group 83">
              <a:extLst>
                <a:ext uri="{FF2B5EF4-FFF2-40B4-BE49-F238E27FC236}">
                  <a16:creationId xmlns:a16="http://schemas.microsoft.com/office/drawing/2014/main" id="{AC1D16CC-B907-A00B-CE22-18F7BA87CE42}"/>
                </a:ext>
              </a:extLst>
            </p:cNvPr>
            <p:cNvGrpSpPr/>
            <p:nvPr/>
          </p:nvGrpSpPr>
          <p:grpSpPr>
            <a:xfrm>
              <a:off x="10198934" y="1694731"/>
              <a:ext cx="856769" cy="570885"/>
              <a:chOff x="9882930" y="5282246"/>
              <a:chExt cx="856769" cy="570885"/>
            </a:xfrm>
          </p:grpSpPr>
          <p:cxnSp>
            <p:nvCxnSpPr>
              <p:cNvPr id="85" name="Straight Connector 84">
                <a:extLst>
                  <a:ext uri="{FF2B5EF4-FFF2-40B4-BE49-F238E27FC236}">
                    <a16:creationId xmlns:a16="http://schemas.microsoft.com/office/drawing/2014/main" id="{D284D055-7442-4C1F-57AB-7D93F6BB2427}"/>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86" name="Oval 85">
                <a:extLst>
                  <a:ext uri="{FF2B5EF4-FFF2-40B4-BE49-F238E27FC236}">
                    <a16:creationId xmlns:a16="http://schemas.microsoft.com/office/drawing/2014/main" id="{D4947A05-DE60-6D4F-F347-D29612166F79}"/>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87" name="Oval 86">
                <a:extLst>
                  <a:ext uri="{FF2B5EF4-FFF2-40B4-BE49-F238E27FC236}">
                    <a16:creationId xmlns:a16="http://schemas.microsoft.com/office/drawing/2014/main" id="{6FBE30FF-C5C0-2866-DD72-97A06D97C193}"/>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92" name="Group 91">
              <a:extLst>
                <a:ext uri="{FF2B5EF4-FFF2-40B4-BE49-F238E27FC236}">
                  <a16:creationId xmlns:a16="http://schemas.microsoft.com/office/drawing/2014/main" id="{D1352B74-80CE-6602-3BA3-ED90838387A2}"/>
                </a:ext>
              </a:extLst>
            </p:cNvPr>
            <p:cNvGrpSpPr/>
            <p:nvPr/>
          </p:nvGrpSpPr>
          <p:grpSpPr>
            <a:xfrm rot="3910592">
              <a:off x="10228773" y="1264291"/>
              <a:ext cx="856769" cy="570885"/>
              <a:chOff x="9882930" y="5282246"/>
              <a:chExt cx="856769" cy="570885"/>
            </a:xfrm>
          </p:grpSpPr>
          <p:cxnSp>
            <p:nvCxnSpPr>
              <p:cNvPr id="93" name="Straight Connector 92">
                <a:extLst>
                  <a:ext uri="{FF2B5EF4-FFF2-40B4-BE49-F238E27FC236}">
                    <a16:creationId xmlns:a16="http://schemas.microsoft.com/office/drawing/2014/main" id="{8B477740-9F60-A42B-2CF1-BF4EAB07122D}"/>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4" name="Oval 93">
                <a:extLst>
                  <a:ext uri="{FF2B5EF4-FFF2-40B4-BE49-F238E27FC236}">
                    <a16:creationId xmlns:a16="http://schemas.microsoft.com/office/drawing/2014/main" id="{B55CD102-CBC2-AE6D-A1B7-65DE3111A756}"/>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95" name="Oval 94">
                <a:extLst>
                  <a:ext uri="{FF2B5EF4-FFF2-40B4-BE49-F238E27FC236}">
                    <a16:creationId xmlns:a16="http://schemas.microsoft.com/office/drawing/2014/main" id="{51200F35-9869-0FF8-10AC-D8314517BD2F}"/>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grpSp>
        <p:nvGrpSpPr>
          <p:cNvPr id="99" name="Group 98">
            <a:extLst>
              <a:ext uri="{FF2B5EF4-FFF2-40B4-BE49-F238E27FC236}">
                <a16:creationId xmlns:a16="http://schemas.microsoft.com/office/drawing/2014/main" id="{CF0348FF-4416-049C-D6BC-09887D69A4BF}"/>
              </a:ext>
            </a:extLst>
          </p:cNvPr>
          <p:cNvGrpSpPr/>
          <p:nvPr/>
        </p:nvGrpSpPr>
        <p:grpSpPr>
          <a:xfrm>
            <a:off x="10365263" y="3120316"/>
            <a:ext cx="1563497" cy="950482"/>
            <a:chOff x="10318117" y="3143557"/>
            <a:chExt cx="1563497" cy="950482"/>
          </a:xfrm>
        </p:grpSpPr>
        <p:grpSp>
          <p:nvGrpSpPr>
            <p:cNvPr id="100" name="Group 99">
              <a:extLst>
                <a:ext uri="{FF2B5EF4-FFF2-40B4-BE49-F238E27FC236}">
                  <a16:creationId xmlns:a16="http://schemas.microsoft.com/office/drawing/2014/main" id="{E4DC847C-9DDD-2EF6-797B-F5AF484512B2}"/>
                </a:ext>
              </a:extLst>
            </p:cNvPr>
            <p:cNvGrpSpPr/>
            <p:nvPr/>
          </p:nvGrpSpPr>
          <p:grpSpPr>
            <a:xfrm rot="11051322">
              <a:off x="11024845" y="3143557"/>
              <a:ext cx="856769" cy="570885"/>
              <a:chOff x="9882930" y="5282246"/>
              <a:chExt cx="856769" cy="570885"/>
            </a:xfrm>
          </p:grpSpPr>
          <p:cxnSp>
            <p:nvCxnSpPr>
              <p:cNvPr id="105" name="Straight Connector 104">
                <a:extLst>
                  <a:ext uri="{FF2B5EF4-FFF2-40B4-BE49-F238E27FC236}">
                    <a16:creationId xmlns:a16="http://schemas.microsoft.com/office/drawing/2014/main" id="{1D832452-FEE7-BA84-A4F2-B6C0F9EFFEE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06" name="Oval 105">
                <a:extLst>
                  <a:ext uri="{FF2B5EF4-FFF2-40B4-BE49-F238E27FC236}">
                    <a16:creationId xmlns:a16="http://schemas.microsoft.com/office/drawing/2014/main" id="{09F62242-6BCC-9BD1-43F8-AD6857003A4E}"/>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7" name="Oval 106">
                <a:extLst>
                  <a:ext uri="{FF2B5EF4-FFF2-40B4-BE49-F238E27FC236}">
                    <a16:creationId xmlns:a16="http://schemas.microsoft.com/office/drawing/2014/main" id="{7E498DC1-648B-7C37-E4C5-0259C71BC13C}"/>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101" name="Group 100">
              <a:extLst>
                <a:ext uri="{FF2B5EF4-FFF2-40B4-BE49-F238E27FC236}">
                  <a16:creationId xmlns:a16="http://schemas.microsoft.com/office/drawing/2014/main" id="{CFCEEA8A-ABF4-6883-6F00-17E07A656804}"/>
                </a:ext>
              </a:extLst>
            </p:cNvPr>
            <p:cNvGrpSpPr/>
            <p:nvPr/>
          </p:nvGrpSpPr>
          <p:grpSpPr>
            <a:xfrm>
              <a:off x="10318117" y="3523154"/>
              <a:ext cx="856769" cy="570885"/>
              <a:chOff x="9882930" y="5282246"/>
              <a:chExt cx="856769" cy="570885"/>
            </a:xfrm>
          </p:grpSpPr>
          <p:cxnSp>
            <p:nvCxnSpPr>
              <p:cNvPr id="102" name="Straight Connector 101">
                <a:extLst>
                  <a:ext uri="{FF2B5EF4-FFF2-40B4-BE49-F238E27FC236}">
                    <a16:creationId xmlns:a16="http://schemas.microsoft.com/office/drawing/2014/main" id="{FF46F8B3-4234-5BDC-CB06-27D880E8612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03" name="Oval 102">
                <a:extLst>
                  <a:ext uri="{FF2B5EF4-FFF2-40B4-BE49-F238E27FC236}">
                    <a16:creationId xmlns:a16="http://schemas.microsoft.com/office/drawing/2014/main" id="{6944D695-6C39-8D78-ADED-1C381F1EFC56}"/>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4" name="Oval 103">
                <a:extLst>
                  <a:ext uri="{FF2B5EF4-FFF2-40B4-BE49-F238E27FC236}">
                    <a16:creationId xmlns:a16="http://schemas.microsoft.com/office/drawing/2014/main" id="{EA25BAA8-5F41-640F-1FDB-AC1B9D50802C}"/>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cxnSp>
        <p:nvCxnSpPr>
          <p:cNvPr id="123" name="Straight Connector 122">
            <a:extLst>
              <a:ext uri="{FF2B5EF4-FFF2-40B4-BE49-F238E27FC236}">
                <a16:creationId xmlns:a16="http://schemas.microsoft.com/office/drawing/2014/main" id="{7DFBEB38-FB37-5607-C720-9CD7E57EB65E}"/>
              </a:ext>
            </a:extLst>
          </p:cNvPr>
          <p:cNvCxnSpPr>
            <a:cxnSpLocks/>
          </p:cNvCxnSpPr>
          <p:nvPr/>
        </p:nvCxnSpPr>
        <p:spPr bwMode="auto">
          <a:xfrm rot="11051322" flipV="1">
            <a:off x="1104538" y="2441679"/>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4" name="Oval 123">
            <a:extLst>
              <a:ext uri="{FF2B5EF4-FFF2-40B4-BE49-F238E27FC236}">
                <a16:creationId xmlns:a16="http://schemas.microsoft.com/office/drawing/2014/main" id="{0E0C452A-37BE-5935-D89F-5EB5D0C6277D}"/>
              </a:ext>
            </a:extLst>
          </p:cNvPr>
          <p:cNvSpPr/>
          <p:nvPr/>
        </p:nvSpPr>
        <p:spPr bwMode="auto">
          <a:xfrm rot="11051322">
            <a:off x="1014285" y="2582465"/>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5" name="Oval 124">
            <a:extLst>
              <a:ext uri="{FF2B5EF4-FFF2-40B4-BE49-F238E27FC236}">
                <a16:creationId xmlns:a16="http://schemas.microsoft.com/office/drawing/2014/main" id="{741D1C6C-38B1-CD68-DBF1-F5143D898B5D}"/>
              </a:ext>
            </a:extLst>
          </p:cNvPr>
          <p:cNvSpPr/>
          <p:nvPr/>
        </p:nvSpPr>
        <p:spPr bwMode="auto">
          <a:xfrm rot="11051322">
            <a:off x="1526021" y="2322480"/>
            <a:ext cx="243197" cy="24319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0" name="Straight Connector 119">
            <a:extLst>
              <a:ext uri="{FF2B5EF4-FFF2-40B4-BE49-F238E27FC236}">
                <a16:creationId xmlns:a16="http://schemas.microsoft.com/office/drawing/2014/main" id="{9C6D4808-295B-102F-25EF-BDB54B5D3907}"/>
              </a:ext>
            </a:extLst>
          </p:cNvPr>
          <p:cNvCxnSpPr>
            <a:cxnSpLocks/>
          </p:cNvCxnSpPr>
          <p:nvPr/>
        </p:nvCxnSpPr>
        <p:spPr bwMode="auto">
          <a:xfrm flipV="1">
            <a:off x="650027" y="2663319"/>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1" name="Oval 120">
            <a:extLst>
              <a:ext uri="{FF2B5EF4-FFF2-40B4-BE49-F238E27FC236}">
                <a16:creationId xmlns:a16="http://schemas.microsoft.com/office/drawing/2014/main" id="{F29E6AA7-2B36-07E9-8747-ACA8FB77FE33}"/>
              </a:ext>
            </a:extLst>
          </p:cNvPr>
          <p:cNvSpPr/>
          <p:nvPr/>
        </p:nvSpPr>
        <p:spPr bwMode="auto">
          <a:xfrm>
            <a:off x="1014049" y="2581217"/>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2" name="Oval 121">
            <a:extLst>
              <a:ext uri="{FF2B5EF4-FFF2-40B4-BE49-F238E27FC236}">
                <a16:creationId xmlns:a16="http://schemas.microsoft.com/office/drawing/2014/main" id="{A94A37DD-6F0B-5772-12FE-DD5AB3425C0B}"/>
              </a:ext>
            </a:extLst>
          </p:cNvPr>
          <p:cNvSpPr/>
          <p:nvPr/>
        </p:nvSpPr>
        <p:spPr bwMode="auto">
          <a:xfrm>
            <a:off x="443746" y="2790338"/>
            <a:ext cx="239501" cy="239501"/>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6" name="Straight Connector 125">
            <a:extLst>
              <a:ext uri="{FF2B5EF4-FFF2-40B4-BE49-F238E27FC236}">
                <a16:creationId xmlns:a16="http://schemas.microsoft.com/office/drawing/2014/main" id="{028142B6-5938-790F-40A4-0024920B4DC5}"/>
              </a:ext>
            </a:extLst>
          </p:cNvPr>
          <p:cNvCxnSpPr>
            <a:cxnSpLocks/>
          </p:cNvCxnSpPr>
          <p:nvPr/>
        </p:nvCxnSpPr>
        <p:spPr bwMode="auto">
          <a:xfrm rot="11051322" flipV="1">
            <a:off x="1216497" y="3378847"/>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7" name="Oval 126">
            <a:extLst>
              <a:ext uri="{FF2B5EF4-FFF2-40B4-BE49-F238E27FC236}">
                <a16:creationId xmlns:a16="http://schemas.microsoft.com/office/drawing/2014/main" id="{D63399A9-A1CA-885E-4A3F-0BDC30B0CFE6}"/>
              </a:ext>
            </a:extLst>
          </p:cNvPr>
          <p:cNvSpPr/>
          <p:nvPr/>
        </p:nvSpPr>
        <p:spPr bwMode="auto">
          <a:xfrm rot="11051322">
            <a:off x="1126244" y="3519633"/>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8" name="Oval 127">
            <a:extLst>
              <a:ext uri="{FF2B5EF4-FFF2-40B4-BE49-F238E27FC236}">
                <a16:creationId xmlns:a16="http://schemas.microsoft.com/office/drawing/2014/main" id="{3D586287-7798-7C87-E0B4-B923336EC75C}"/>
              </a:ext>
            </a:extLst>
          </p:cNvPr>
          <p:cNvSpPr/>
          <p:nvPr/>
        </p:nvSpPr>
        <p:spPr bwMode="auto">
          <a:xfrm rot="11051322">
            <a:off x="1637980" y="3259648"/>
            <a:ext cx="243197" cy="24319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9" name="Straight Connector 128">
            <a:extLst>
              <a:ext uri="{FF2B5EF4-FFF2-40B4-BE49-F238E27FC236}">
                <a16:creationId xmlns:a16="http://schemas.microsoft.com/office/drawing/2014/main" id="{A98CFCCD-B61D-A33A-77A0-CEF148283F90}"/>
              </a:ext>
            </a:extLst>
          </p:cNvPr>
          <p:cNvCxnSpPr>
            <a:cxnSpLocks/>
          </p:cNvCxnSpPr>
          <p:nvPr/>
        </p:nvCxnSpPr>
        <p:spPr bwMode="auto">
          <a:xfrm flipV="1">
            <a:off x="761986" y="3600487"/>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0" name="Oval 129">
            <a:extLst>
              <a:ext uri="{FF2B5EF4-FFF2-40B4-BE49-F238E27FC236}">
                <a16:creationId xmlns:a16="http://schemas.microsoft.com/office/drawing/2014/main" id="{8D5C792B-A490-A0C6-8E37-645FE8BB2142}"/>
              </a:ext>
            </a:extLst>
          </p:cNvPr>
          <p:cNvSpPr/>
          <p:nvPr/>
        </p:nvSpPr>
        <p:spPr bwMode="auto">
          <a:xfrm>
            <a:off x="1126008" y="3518385"/>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1" name="Oval 130">
            <a:extLst>
              <a:ext uri="{FF2B5EF4-FFF2-40B4-BE49-F238E27FC236}">
                <a16:creationId xmlns:a16="http://schemas.microsoft.com/office/drawing/2014/main" id="{359B938A-706A-C74B-4BCD-7C48B5831818}"/>
              </a:ext>
            </a:extLst>
          </p:cNvPr>
          <p:cNvSpPr/>
          <p:nvPr/>
        </p:nvSpPr>
        <p:spPr bwMode="auto">
          <a:xfrm>
            <a:off x="386413" y="3727506"/>
            <a:ext cx="408793" cy="408793"/>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32" name="Straight Connector 131">
            <a:extLst>
              <a:ext uri="{FF2B5EF4-FFF2-40B4-BE49-F238E27FC236}">
                <a16:creationId xmlns:a16="http://schemas.microsoft.com/office/drawing/2014/main" id="{0090C45D-7A20-D050-E672-ED0D1F326723}"/>
              </a:ext>
            </a:extLst>
          </p:cNvPr>
          <p:cNvCxnSpPr>
            <a:cxnSpLocks/>
          </p:cNvCxnSpPr>
          <p:nvPr/>
        </p:nvCxnSpPr>
        <p:spPr bwMode="auto">
          <a:xfrm rot="11051322" flipV="1">
            <a:off x="1298363" y="4539013"/>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3" name="Oval 132">
            <a:extLst>
              <a:ext uri="{FF2B5EF4-FFF2-40B4-BE49-F238E27FC236}">
                <a16:creationId xmlns:a16="http://schemas.microsoft.com/office/drawing/2014/main" id="{7B22FC1C-DCA2-2DD6-CB6A-015D5511A2E5}"/>
              </a:ext>
            </a:extLst>
          </p:cNvPr>
          <p:cNvSpPr/>
          <p:nvPr/>
        </p:nvSpPr>
        <p:spPr bwMode="auto">
          <a:xfrm rot="11051322">
            <a:off x="1208110" y="4679799"/>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4" name="Oval 133">
            <a:extLst>
              <a:ext uri="{FF2B5EF4-FFF2-40B4-BE49-F238E27FC236}">
                <a16:creationId xmlns:a16="http://schemas.microsoft.com/office/drawing/2014/main" id="{2B1B19F6-A6CC-4478-25CE-52D6CEB6CCD2}"/>
              </a:ext>
            </a:extLst>
          </p:cNvPr>
          <p:cNvSpPr/>
          <p:nvPr/>
        </p:nvSpPr>
        <p:spPr bwMode="auto">
          <a:xfrm rot="11051322">
            <a:off x="1660908" y="4188071"/>
            <a:ext cx="585804" cy="58580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35" name="Straight Connector 134">
            <a:extLst>
              <a:ext uri="{FF2B5EF4-FFF2-40B4-BE49-F238E27FC236}">
                <a16:creationId xmlns:a16="http://schemas.microsoft.com/office/drawing/2014/main" id="{7209F7E0-A6DB-AB0B-7B1D-90EDCD660882}"/>
              </a:ext>
            </a:extLst>
          </p:cNvPr>
          <p:cNvCxnSpPr>
            <a:cxnSpLocks/>
          </p:cNvCxnSpPr>
          <p:nvPr/>
        </p:nvCxnSpPr>
        <p:spPr bwMode="auto">
          <a:xfrm flipV="1">
            <a:off x="843852" y="4760653"/>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6" name="Oval 135">
            <a:extLst>
              <a:ext uri="{FF2B5EF4-FFF2-40B4-BE49-F238E27FC236}">
                <a16:creationId xmlns:a16="http://schemas.microsoft.com/office/drawing/2014/main" id="{2DBB5796-F354-BF3B-052A-D1D7FAF000FF}"/>
              </a:ext>
            </a:extLst>
          </p:cNvPr>
          <p:cNvSpPr/>
          <p:nvPr/>
        </p:nvSpPr>
        <p:spPr bwMode="auto">
          <a:xfrm>
            <a:off x="1207874" y="4678551"/>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7" name="Oval 136">
            <a:extLst>
              <a:ext uri="{FF2B5EF4-FFF2-40B4-BE49-F238E27FC236}">
                <a16:creationId xmlns:a16="http://schemas.microsoft.com/office/drawing/2014/main" id="{2EAEFBD3-7EDF-52C2-02B1-0AB8C7C7E08B}"/>
              </a:ext>
            </a:extLst>
          </p:cNvPr>
          <p:cNvSpPr/>
          <p:nvPr/>
        </p:nvSpPr>
        <p:spPr bwMode="auto">
          <a:xfrm>
            <a:off x="468279" y="4887672"/>
            <a:ext cx="408793" cy="408793"/>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8" name="TextBox 137">
            <a:extLst>
              <a:ext uri="{FF2B5EF4-FFF2-40B4-BE49-F238E27FC236}">
                <a16:creationId xmlns:a16="http://schemas.microsoft.com/office/drawing/2014/main" id="{ED36730A-5717-DFD5-0D52-96E7670D9F3F}"/>
              </a:ext>
            </a:extLst>
          </p:cNvPr>
          <p:cNvSpPr txBox="1"/>
          <p:nvPr/>
        </p:nvSpPr>
        <p:spPr>
          <a:xfrm>
            <a:off x="240524" y="1691569"/>
            <a:ext cx="2592729" cy="369332"/>
          </a:xfrm>
          <a:prstGeom prst="rect">
            <a:avLst/>
          </a:prstGeom>
          <a:noFill/>
        </p:spPr>
        <p:txBody>
          <a:bodyPr wrap="square" rtlCol="0">
            <a:spAutoFit/>
          </a:bodyPr>
          <a:lstStyle/>
          <a:p>
            <a:r>
              <a:rPr lang="en-DK" u="sng" dirty="0"/>
              <a:t>Training examples</a:t>
            </a:r>
          </a:p>
        </p:txBody>
      </p:sp>
    </p:spTree>
    <p:extLst>
      <p:ext uri="{BB962C8B-B14F-4D97-AF65-F5344CB8AC3E}">
        <p14:creationId xmlns:p14="http://schemas.microsoft.com/office/powerpoint/2010/main" val="122034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FD636D-8D0A-2363-2946-BC064F17606B}"/>
                  </a:ext>
                </a:extLst>
              </p:cNvPr>
              <p:cNvSpPr txBox="1"/>
              <p:nvPr/>
            </p:nvSpPr>
            <p:spPr>
              <a:xfrm>
                <a:off x="1077685" y="1978923"/>
                <a:ext cx="6096000" cy="2346155"/>
              </a:xfrm>
              <a:prstGeom prst="rect">
                <a:avLst/>
              </a:prstGeom>
              <a:noFill/>
            </p:spPr>
            <p:txBody>
              <a:bodyPr wrap="square">
                <a:spAutoFit/>
              </a:bodyPr>
              <a:lstStyle/>
              <a:p>
                <a:r>
                  <a:rPr lang="en-GB" b="1" dirty="0"/>
                  <a:t>Gaussian</a:t>
                </a:r>
              </a:p>
              <a:p>
                <a:endParaRPr lang="en-GB" b="1" dirty="0"/>
              </a:p>
              <a:p>
                <a:pPr marL="285750" indent="-285750">
                  <a:buFont typeface="Wingdings" pitchFamily="2" charset="2"/>
                  <a:buChar char="Ø"/>
                </a:pPr>
                <a:r>
                  <a:rPr lang="en-GB" b="1" dirty="0">
                    <a:solidFill>
                      <a:srgbClr val="FF0000"/>
                    </a:solidFill>
                  </a:rPr>
                  <a:t>Carl Friedrich Gauss(</a:t>
                </a:r>
                <a:r>
                  <a:rPr lang="en-GB" b="1" dirty="0" err="1">
                    <a:solidFill>
                      <a:srgbClr val="FF0000"/>
                    </a:solidFill>
                  </a:rPr>
                  <a:t>ian</a:t>
                </a:r>
                <a:r>
                  <a:rPr lang="en-GB" b="1" dirty="0">
                    <a:solidFill>
                      <a:srgbClr val="FF0000"/>
                    </a:solidFill>
                  </a:rPr>
                  <a:t>)</a:t>
                </a:r>
                <a:r>
                  <a:rPr lang="en-GB" dirty="0">
                    <a:solidFill>
                      <a:srgbClr val="FF0000"/>
                    </a:solidFill>
                  </a:rPr>
                  <a:t>: German mathematician, astronomer, geodesist and </a:t>
                </a:r>
                <a:r>
                  <a:rPr lang="en-GB" dirty="0" err="1">
                    <a:solidFill>
                      <a:srgbClr val="FF0000"/>
                    </a:solidFill>
                  </a:rPr>
                  <a:t>physicst</a:t>
                </a:r>
                <a:r>
                  <a:rPr lang="en-GB" dirty="0">
                    <a:solidFill>
                      <a:srgbClr val="FF0000"/>
                    </a:solidFill>
                  </a:rPr>
                  <a:t>. </a:t>
                </a:r>
              </a:p>
              <a:p>
                <a:pPr marL="285750" indent="-285750">
                  <a:buFont typeface="Wingdings" pitchFamily="2" charset="2"/>
                  <a:buChar char="Ø"/>
                </a:pPr>
                <a:r>
                  <a:rPr lang="en-GB" b="1" dirty="0">
                    <a:solidFill>
                      <a:srgbClr val="FF0000"/>
                    </a:solidFill>
                  </a:rPr>
                  <a:t>Gauss(</a:t>
                </a:r>
                <a:r>
                  <a:rPr lang="en-GB" b="1" dirty="0" err="1">
                    <a:solidFill>
                      <a:srgbClr val="FF0000"/>
                    </a:solidFill>
                  </a:rPr>
                  <a:t>ian</a:t>
                </a:r>
                <a:r>
                  <a:rPr lang="en-GB" b="1" dirty="0">
                    <a:solidFill>
                      <a:srgbClr val="FF0000"/>
                    </a:solidFill>
                  </a:rPr>
                  <a:t>) </a:t>
                </a:r>
                <a:r>
                  <a:rPr lang="en-GB" dirty="0">
                    <a:solidFill>
                      <a:srgbClr val="FF0000"/>
                    </a:solidFill>
                  </a:rPr>
                  <a:t>(unit): Unit of magnetic flux</a:t>
                </a:r>
              </a:p>
              <a:p>
                <a:pPr marL="285750" indent="-285750">
                  <a:buFont typeface="Wingdings" pitchFamily="2" charset="2"/>
                  <a:buChar char="Ø"/>
                </a:pPr>
                <a:r>
                  <a:rPr lang="en-GB" b="1" dirty="0">
                    <a:solidFill>
                      <a:srgbClr val="FF0000"/>
                    </a:solidFill>
                  </a:rPr>
                  <a:t>Gaussian function</a:t>
                </a:r>
                <a:r>
                  <a:rPr lang="en-GB" dirty="0">
                    <a:solidFill>
                      <a:srgbClr val="FF0000"/>
                    </a:solidFill>
                  </a:rPr>
                  <a:t>: A function of the form </a:t>
                </a:r>
                <a14:m>
                  <m:oMath xmlns:m="http://schemas.openxmlformats.org/officeDocument/2006/math">
                    <m:sSup>
                      <m:sSupPr>
                        <m:ctrlPr>
                          <a:rPr lang="da-DK" b="0" i="1" smtClean="0">
                            <a:solidFill>
                              <a:srgbClr val="FF0000"/>
                            </a:solidFill>
                            <a:latin typeface="Cambria Math" panose="02040503050406030204" pitchFamily="18" charset="0"/>
                          </a:rPr>
                        </m:ctrlPr>
                      </m:sSupPr>
                      <m:e>
                        <m:r>
                          <a:rPr lang="da-DK" b="0" i="1" smtClean="0">
                            <a:solidFill>
                              <a:srgbClr val="FF0000"/>
                            </a:solidFill>
                            <a:latin typeface="Cambria Math" panose="02040503050406030204" pitchFamily="18" charset="0"/>
                          </a:rPr>
                          <m:t>𝑒</m:t>
                        </m:r>
                      </m:e>
                      <m:sup>
                        <m:r>
                          <a:rPr lang="da-DK" b="0" i="1" smtClean="0">
                            <a:solidFill>
                              <a:srgbClr val="FF0000"/>
                            </a:solidFill>
                            <a:latin typeface="Cambria Math" panose="02040503050406030204" pitchFamily="18" charset="0"/>
                          </a:rPr>
                          <m:t>−</m:t>
                        </m:r>
                        <m:sSup>
                          <m:sSupPr>
                            <m:ctrlPr>
                              <a:rPr lang="da-DK" b="0" i="1" smtClean="0">
                                <a:solidFill>
                                  <a:srgbClr val="FF0000"/>
                                </a:solidFill>
                                <a:latin typeface="Cambria Math" panose="02040503050406030204" pitchFamily="18" charset="0"/>
                              </a:rPr>
                            </m:ctrlPr>
                          </m:sSupPr>
                          <m:e>
                            <m:r>
                              <a:rPr lang="da-DK" b="0" i="1" smtClean="0">
                                <a:solidFill>
                                  <a:srgbClr val="FF0000"/>
                                </a:solidFill>
                                <a:latin typeface="Cambria Math" panose="02040503050406030204" pitchFamily="18" charset="0"/>
                              </a:rPr>
                              <m:t>𝑥</m:t>
                            </m:r>
                          </m:e>
                          <m:sup>
                            <m:r>
                              <a:rPr lang="da-DK" b="0" i="1" smtClean="0">
                                <a:solidFill>
                                  <a:srgbClr val="FF0000"/>
                                </a:solidFill>
                                <a:latin typeface="Cambria Math" panose="02040503050406030204" pitchFamily="18" charset="0"/>
                              </a:rPr>
                              <m:t>2</m:t>
                            </m:r>
                          </m:sup>
                        </m:sSup>
                      </m:sup>
                    </m:sSup>
                  </m:oMath>
                </a14:m>
                <a:endParaRPr lang="en-GB" dirty="0"/>
              </a:p>
              <a:p>
                <a:pPr marL="285750" indent="-285750">
                  <a:buFont typeface="Wingdings" pitchFamily="2" charset="2"/>
                  <a:buChar char="Ø"/>
                </a:pPr>
                <a:r>
                  <a:rPr lang="en-GB" b="1" dirty="0">
                    <a:solidFill>
                      <a:srgbClr val="00B050"/>
                    </a:solidFill>
                  </a:rPr>
                  <a:t>Gaussian distribution: </a:t>
                </a:r>
                <a:r>
                  <a:rPr lang="en-GB" dirty="0">
                    <a:solidFill>
                      <a:srgbClr val="00B050"/>
                    </a:solidFill>
                  </a:rPr>
                  <a:t>Continuous probability distribution. </a:t>
                </a:r>
                <a:endParaRPr lang="en-GB" b="1" dirty="0">
                  <a:solidFill>
                    <a:srgbClr val="00B050"/>
                  </a:solidFill>
                </a:endParaRPr>
              </a:p>
            </p:txBody>
          </p:sp>
        </mc:Choice>
        <mc:Fallback xmlns="">
          <p:sp>
            <p:nvSpPr>
              <p:cNvPr id="7" name="TextBox 6">
                <a:extLst>
                  <a:ext uri="{FF2B5EF4-FFF2-40B4-BE49-F238E27FC236}">
                    <a16:creationId xmlns:a16="http://schemas.microsoft.com/office/drawing/2014/main" id="{46FD636D-8D0A-2363-2946-BC064F17606B}"/>
                  </a:ext>
                </a:extLst>
              </p:cNvPr>
              <p:cNvSpPr txBox="1">
                <a:spLocks noRot="1" noChangeAspect="1" noMove="1" noResize="1" noEditPoints="1" noAdjustHandles="1" noChangeArrowheads="1" noChangeShapeType="1" noTextEdit="1"/>
              </p:cNvSpPr>
              <p:nvPr/>
            </p:nvSpPr>
            <p:spPr>
              <a:xfrm>
                <a:off x="1077685" y="1978923"/>
                <a:ext cx="6096000" cy="2346155"/>
              </a:xfrm>
              <a:prstGeom prst="rect">
                <a:avLst/>
              </a:prstGeom>
              <a:blipFill>
                <a:blip r:embed="rId2"/>
                <a:stretch>
                  <a:fillRect l="-832" t="-1622" b="-3243"/>
                </a:stretch>
              </a:blipFill>
            </p:spPr>
            <p:txBody>
              <a:bodyPr/>
              <a:lstStyle/>
              <a:p>
                <a:r>
                  <a:rPr lang="en-DK">
                    <a:noFill/>
                  </a:rPr>
                  <a:t> </a:t>
                </a:r>
              </a:p>
            </p:txBody>
          </p:sp>
        </mc:Fallback>
      </mc:AlternateContent>
      <p:pic>
        <p:nvPicPr>
          <p:cNvPr id="1028" name="Picture 4" descr="Portrait of Carl Friedrich Gauss 1840 by Jensen">
            <a:extLst>
              <a:ext uri="{FF2B5EF4-FFF2-40B4-BE49-F238E27FC236}">
                <a16:creationId xmlns:a16="http://schemas.microsoft.com/office/drawing/2014/main" id="{DA59F0C0-D3CE-86A0-1D9E-F1F331B6A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671" y="1409699"/>
            <a:ext cx="3175000" cy="40386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A02670CF-D441-6D7B-DFFC-B810EDF052A0}"/>
              </a:ext>
            </a:extLst>
          </p:cNvPr>
          <p:cNvSpPr>
            <a:spLocks noGrp="1"/>
          </p:cNvSpPr>
          <p:nvPr>
            <p:ph type="sldNum" sz="quarter" idx="12"/>
          </p:nvPr>
        </p:nvSpPr>
        <p:spPr/>
        <p:txBody>
          <a:bodyPr/>
          <a:lstStyle/>
          <a:p>
            <a:fld id="{1D577350-AC76-F346-A529-4661B3C80334}" type="slidenum">
              <a:rPr lang="en-DK" smtClean="0"/>
              <a:t>6</a:t>
            </a:fld>
            <a:endParaRPr lang="en-DK"/>
          </a:p>
        </p:txBody>
      </p:sp>
      <p:sp>
        <p:nvSpPr>
          <p:cNvPr id="9" name="Footer Placeholder 8">
            <a:extLst>
              <a:ext uri="{FF2B5EF4-FFF2-40B4-BE49-F238E27FC236}">
                <a16:creationId xmlns:a16="http://schemas.microsoft.com/office/drawing/2014/main" id="{E2EEE9C1-6DA2-607F-B4C9-FD098915135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972459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56CFA1-0728-ACBF-8DCA-0A278D72CF8D}"/>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F4E3E357-E582-8C8D-984F-22ACEE6B4A16}"/>
              </a:ext>
            </a:extLst>
          </p:cNvPr>
          <p:cNvSpPr>
            <a:spLocks noGrp="1"/>
          </p:cNvSpPr>
          <p:nvPr>
            <p:ph type="sldNum" sz="quarter" idx="12"/>
          </p:nvPr>
        </p:nvSpPr>
        <p:spPr/>
        <p:txBody>
          <a:bodyPr/>
          <a:lstStyle/>
          <a:p>
            <a:fld id="{1D577350-AC76-F346-A529-4661B3C80334}" type="slidenum">
              <a:rPr lang="en-DK" smtClean="0"/>
              <a:t>60</a:t>
            </a:fld>
            <a:endParaRPr lang="en-DK"/>
          </a:p>
        </p:txBody>
      </p:sp>
      <p:pic>
        <p:nvPicPr>
          <p:cNvPr id="11" name="Picture 10" descr="A black and grey circle structure&#10;&#10;AI-generated content may be incorrect.">
            <a:extLst>
              <a:ext uri="{FF2B5EF4-FFF2-40B4-BE49-F238E27FC236}">
                <a16:creationId xmlns:a16="http://schemas.microsoft.com/office/drawing/2014/main" id="{42561CFD-1BA4-2EE7-B450-EE2F704E00C9}"/>
              </a:ext>
            </a:extLst>
          </p:cNvPr>
          <p:cNvPicPr>
            <a:picLocks noChangeAspect="1"/>
          </p:cNvPicPr>
          <p:nvPr/>
        </p:nvPicPr>
        <p:blipFill>
          <a:blip r:embed="rId2"/>
          <a:srcRect l="6599" t="11817" r="71487" b="10644"/>
          <a:stretch>
            <a:fillRect/>
          </a:stretch>
        </p:blipFill>
        <p:spPr>
          <a:xfrm>
            <a:off x="1570260" y="724078"/>
            <a:ext cx="1397122" cy="1398332"/>
          </a:xfrm>
          <a:prstGeom prst="rect">
            <a:avLst/>
          </a:prstGeom>
        </p:spPr>
      </p:pic>
      <p:pic>
        <p:nvPicPr>
          <p:cNvPr id="12" name="Picture 11" descr="A diagram of different molecules&#10;&#10;AI-generated content may be incorrect.">
            <a:extLst>
              <a:ext uri="{FF2B5EF4-FFF2-40B4-BE49-F238E27FC236}">
                <a16:creationId xmlns:a16="http://schemas.microsoft.com/office/drawing/2014/main" id="{18A29EE8-E032-4CDC-0B72-C87EF07FD06C}"/>
              </a:ext>
            </a:extLst>
          </p:cNvPr>
          <p:cNvPicPr>
            <a:picLocks noChangeAspect="1"/>
          </p:cNvPicPr>
          <p:nvPr/>
        </p:nvPicPr>
        <p:blipFill>
          <a:blip r:embed="rId3"/>
          <a:srcRect l="27036" b="65630"/>
          <a:stretch>
            <a:fillRect/>
          </a:stretch>
        </p:blipFill>
        <p:spPr>
          <a:xfrm>
            <a:off x="6428732" y="554702"/>
            <a:ext cx="4925068" cy="1737085"/>
          </a:xfrm>
          <a:prstGeom prst="rect">
            <a:avLst/>
          </a:prstGeom>
        </p:spPr>
      </p:pic>
      <p:cxnSp>
        <p:nvCxnSpPr>
          <p:cNvPr id="17" name="Straight Arrow Connector 16">
            <a:extLst>
              <a:ext uri="{FF2B5EF4-FFF2-40B4-BE49-F238E27FC236}">
                <a16:creationId xmlns:a16="http://schemas.microsoft.com/office/drawing/2014/main" id="{ED102EDD-7057-1F54-6CD4-01C5A4826EE7}"/>
              </a:ext>
            </a:extLst>
          </p:cNvPr>
          <p:cNvCxnSpPr>
            <a:stCxn id="11" idx="3"/>
          </p:cNvCxnSpPr>
          <p:nvPr/>
        </p:nvCxnSpPr>
        <p:spPr>
          <a:xfrm>
            <a:off x="2967382" y="1423244"/>
            <a:ext cx="285468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AE625C5-E6DC-0132-13F2-55ACE7FB19DC}"/>
              </a:ext>
            </a:extLst>
          </p:cNvPr>
          <p:cNvSpPr txBox="1"/>
          <p:nvPr/>
        </p:nvSpPr>
        <p:spPr>
          <a:xfrm>
            <a:off x="3642167" y="1053912"/>
            <a:ext cx="2453833" cy="369332"/>
          </a:xfrm>
          <a:prstGeom prst="rect">
            <a:avLst/>
          </a:prstGeom>
          <a:noFill/>
        </p:spPr>
        <p:txBody>
          <a:bodyPr wrap="square" rtlCol="0">
            <a:spAutoFit/>
          </a:bodyPr>
          <a:lstStyle/>
          <a:p>
            <a:r>
              <a:rPr lang="en-DK" dirty="0"/>
              <a:t>One vector</a:t>
            </a:r>
          </a:p>
        </p:txBody>
      </p:sp>
      <p:pic>
        <p:nvPicPr>
          <p:cNvPr id="19" name="Picture 18" descr="A black and grey circle structure&#10;&#10;AI-generated content may be incorrect.">
            <a:extLst>
              <a:ext uri="{FF2B5EF4-FFF2-40B4-BE49-F238E27FC236}">
                <a16:creationId xmlns:a16="http://schemas.microsoft.com/office/drawing/2014/main" id="{79018913-1FD8-265D-5A15-46F689F78096}"/>
              </a:ext>
            </a:extLst>
          </p:cNvPr>
          <p:cNvPicPr>
            <a:picLocks noChangeAspect="1"/>
          </p:cNvPicPr>
          <p:nvPr/>
        </p:nvPicPr>
        <p:blipFill>
          <a:blip r:embed="rId2"/>
          <a:srcRect l="6599" t="11817" r="71487" b="10644"/>
          <a:stretch>
            <a:fillRect/>
          </a:stretch>
        </p:blipFill>
        <p:spPr>
          <a:xfrm>
            <a:off x="1570260" y="3510879"/>
            <a:ext cx="1397122" cy="1398332"/>
          </a:xfrm>
          <a:prstGeom prst="rect">
            <a:avLst/>
          </a:prstGeom>
        </p:spPr>
      </p:pic>
      <p:cxnSp>
        <p:nvCxnSpPr>
          <p:cNvPr id="21" name="Straight Arrow Connector 20">
            <a:extLst>
              <a:ext uri="{FF2B5EF4-FFF2-40B4-BE49-F238E27FC236}">
                <a16:creationId xmlns:a16="http://schemas.microsoft.com/office/drawing/2014/main" id="{B92B5386-29CE-941D-7E3A-CC56CC2A4887}"/>
              </a:ext>
            </a:extLst>
          </p:cNvPr>
          <p:cNvCxnSpPr/>
          <p:nvPr/>
        </p:nvCxnSpPr>
        <p:spPr>
          <a:xfrm>
            <a:off x="3000379" y="4223107"/>
            <a:ext cx="285468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96FAEB1-4332-F433-D54B-9AFC55CEA0A6}"/>
                  </a:ext>
                </a:extLst>
              </p:cNvPr>
              <p:cNvSpPr txBox="1"/>
              <p:nvPr/>
            </p:nvSpPr>
            <p:spPr>
              <a:xfrm>
                <a:off x="3642167" y="3770071"/>
                <a:ext cx="2453833" cy="369332"/>
              </a:xfrm>
              <a:prstGeom prst="rect">
                <a:avLst/>
              </a:prstGeom>
              <a:noFill/>
            </p:spPr>
            <p:txBody>
              <a:bodyPr wrap="square" rtlCol="0">
                <a:spAutoFit/>
              </a:bodyPr>
              <a:lstStyle/>
              <a:p>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𝑁</m:t>
                        </m:r>
                      </m:e>
                      <m:sub>
                        <m:r>
                          <a:rPr lang="da-DK" b="0" i="1" smtClean="0">
                            <a:latin typeface="Cambria Math" panose="02040503050406030204" pitchFamily="18" charset="0"/>
                          </a:rPr>
                          <m:t>𝑎𝑡𝑜𝑚𝑠</m:t>
                        </m:r>
                      </m:sub>
                    </m:sSub>
                  </m:oMath>
                </a14:m>
                <a:r>
                  <a:rPr lang="en-DK" dirty="0"/>
                  <a:t> vectors</a:t>
                </a:r>
              </a:p>
            </p:txBody>
          </p:sp>
        </mc:Choice>
        <mc:Fallback xmlns="">
          <p:sp>
            <p:nvSpPr>
              <p:cNvPr id="22" name="TextBox 21">
                <a:extLst>
                  <a:ext uri="{FF2B5EF4-FFF2-40B4-BE49-F238E27FC236}">
                    <a16:creationId xmlns:a16="http://schemas.microsoft.com/office/drawing/2014/main" id="{B96FAEB1-4332-F433-D54B-9AFC55CEA0A6}"/>
                  </a:ext>
                </a:extLst>
              </p:cNvPr>
              <p:cNvSpPr txBox="1">
                <a:spLocks noRot="1" noChangeAspect="1" noMove="1" noResize="1" noEditPoints="1" noAdjustHandles="1" noChangeArrowheads="1" noChangeShapeType="1" noTextEdit="1"/>
              </p:cNvSpPr>
              <p:nvPr/>
            </p:nvSpPr>
            <p:spPr>
              <a:xfrm>
                <a:off x="3642167" y="3770071"/>
                <a:ext cx="2453833" cy="369332"/>
              </a:xfrm>
              <a:prstGeom prst="rect">
                <a:avLst/>
              </a:prstGeom>
              <a:blipFill>
                <a:blip r:embed="rId4"/>
                <a:stretch>
                  <a:fillRect t="-6667" b="-26667"/>
                </a:stretch>
              </a:blipFill>
            </p:spPr>
            <p:txBody>
              <a:bodyPr/>
              <a:lstStyle/>
              <a:p>
                <a:r>
                  <a:rPr lang="en-DK">
                    <a:noFill/>
                  </a:rPr>
                  <a:t> </a:t>
                </a:r>
              </a:p>
            </p:txBody>
          </p:sp>
        </mc:Fallback>
      </mc:AlternateContent>
      <p:pic>
        <p:nvPicPr>
          <p:cNvPr id="24" name="Picture 23" descr="A diagram of a red light&#10;&#10;AI-generated content may be incorrect.">
            <a:extLst>
              <a:ext uri="{FF2B5EF4-FFF2-40B4-BE49-F238E27FC236}">
                <a16:creationId xmlns:a16="http://schemas.microsoft.com/office/drawing/2014/main" id="{65B04C07-28F1-10F8-ED4D-449C4ABF34DB}"/>
              </a:ext>
            </a:extLst>
          </p:cNvPr>
          <p:cNvPicPr>
            <a:picLocks noChangeAspect="1"/>
          </p:cNvPicPr>
          <p:nvPr/>
        </p:nvPicPr>
        <p:blipFill>
          <a:blip r:embed="rId5"/>
          <a:srcRect l="98003" t="12673" r="-677" b="12537"/>
          <a:stretch>
            <a:fillRect/>
          </a:stretch>
        </p:blipFill>
        <p:spPr>
          <a:xfrm rot="5400000">
            <a:off x="7358199" y="2368649"/>
            <a:ext cx="230373" cy="1815886"/>
          </a:xfrm>
          <a:prstGeom prst="rect">
            <a:avLst/>
          </a:prstGeom>
        </p:spPr>
      </p:pic>
      <p:pic>
        <p:nvPicPr>
          <p:cNvPr id="25" name="Picture 24" descr="A diagram of a red light&#10;&#10;AI-generated content may be incorrect.">
            <a:extLst>
              <a:ext uri="{FF2B5EF4-FFF2-40B4-BE49-F238E27FC236}">
                <a16:creationId xmlns:a16="http://schemas.microsoft.com/office/drawing/2014/main" id="{3A325EF1-E24F-7C33-2FEF-D5A29B63FCDB}"/>
              </a:ext>
            </a:extLst>
          </p:cNvPr>
          <p:cNvPicPr>
            <a:picLocks noChangeAspect="1"/>
          </p:cNvPicPr>
          <p:nvPr/>
        </p:nvPicPr>
        <p:blipFill>
          <a:blip r:embed="rId5"/>
          <a:srcRect l="98003" t="12673" r="-677" b="12537"/>
          <a:stretch>
            <a:fillRect/>
          </a:stretch>
        </p:blipFill>
        <p:spPr>
          <a:xfrm rot="5400000">
            <a:off x="7358199" y="2542182"/>
            <a:ext cx="230373" cy="1815886"/>
          </a:xfrm>
          <a:prstGeom prst="rect">
            <a:avLst/>
          </a:prstGeom>
        </p:spPr>
      </p:pic>
      <p:pic>
        <p:nvPicPr>
          <p:cNvPr id="26" name="Picture 25" descr="A diagram of a red light&#10;&#10;AI-generated content may be incorrect.">
            <a:extLst>
              <a:ext uri="{FF2B5EF4-FFF2-40B4-BE49-F238E27FC236}">
                <a16:creationId xmlns:a16="http://schemas.microsoft.com/office/drawing/2014/main" id="{82680DE0-A564-8D65-86BB-C4001E85EE6F}"/>
              </a:ext>
            </a:extLst>
          </p:cNvPr>
          <p:cNvPicPr>
            <a:picLocks noChangeAspect="1"/>
          </p:cNvPicPr>
          <p:nvPr/>
        </p:nvPicPr>
        <p:blipFill>
          <a:blip r:embed="rId5"/>
          <a:srcRect l="98003" t="12673" r="-677" b="12537"/>
          <a:stretch>
            <a:fillRect/>
          </a:stretch>
        </p:blipFill>
        <p:spPr>
          <a:xfrm rot="5400000">
            <a:off x="7358199" y="2715715"/>
            <a:ext cx="230373" cy="1815886"/>
          </a:xfrm>
          <a:prstGeom prst="rect">
            <a:avLst/>
          </a:prstGeom>
        </p:spPr>
      </p:pic>
      <p:pic>
        <p:nvPicPr>
          <p:cNvPr id="27" name="Picture 26" descr="A diagram of a red light&#10;&#10;AI-generated content may be incorrect.">
            <a:extLst>
              <a:ext uri="{FF2B5EF4-FFF2-40B4-BE49-F238E27FC236}">
                <a16:creationId xmlns:a16="http://schemas.microsoft.com/office/drawing/2014/main" id="{48D654DB-60F9-71EE-D393-DBF4DB774118}"/>
              </a:ext>
            </a:extLst>
          </p:cNvPr>
          <p:cNvPicPr>
            <a:picLocks noChangeAspect="1"/>
          </p:cNvPicPr>
          <p:nvPr/>
        </p:nvPicPr>
        <p:blipFill>
          <a:blip r:embed="rId5"/>
          <a:srcRect l="98003" t="12673" r="-677" b="12537"/>
          <a:stretch>
            <a:fillRect/>
          </a:stretch>
        </p:blipFill>
        <p:spPr>
          <a:xfrm rot="5400000">
            <a:off x="7358199" y="2889248"/>
            <a:ext cx="230373" cy="1815886"/>
          </a:xfrm>
          <a:prstGeom prst="rect">
            <a:avLst/>
          </a:prstGeom>
        </p:spPr>
      </p:pic>
      <p:pic>
        <p:nvPicPr>
          <p:cNvPr id="28" name="Picture 27" descr="A diagram of a red light&#10;&#10;AI-generated content may be incorrect.">
            <a:extLst>
              <a:ext uri="{FF2B5EF4-FFF2-40B4-BE49-F238E27FC236}">
                <a16:creationId xmlns:a16="http://schemas.microsoft.com/office/drawing/2014/main" id="{790325E8-E6F7-8BE2-C191-2D29827BCF65}"/>
              </a:ext>
            </a:extLst>
          </p:cNvPr>
          <p:cNvPicPr>
            <a:picLocks noChangeAspect="1"/>
          </p:cNvPicPr>
          <p:nvPr/>
        </p:nvPicPr>
        <p:blipFill>
          <a:blip r:embed="rId5"/>
          <a:srcRect l="98003" t="12673" r="-677" b="12537"/>
          <a:stretch>
            <a:fillRect/>
          </a:stretch>
        </p:blipFill>
        <p:spPr>
          <a:xfrm rot="5400000">
            <a:off x="7358199" y="3062781"/>
            <a:ext cx="230373" cy="1815886"/>
          </a:xfrm>
          <a:prstGeom prst="rect">
            <a:avLst/>
          </a:prstGeom>
        </p:spPr>
      </p:pic>
      <p:pic>
        <p:nvPicPr>
          <p:cNvPr id="29" name="Picture 28" descr="A diagram of a red light&#10;&#10;AI-generated content may be incorrect.">
            <a:extLst>
              <a:ext uri="{FF2B5EF4-FFF2-40B4-BE49-F238E27FC236}">
                <a16:creationId xmlns:a16="http://schemas.microsoft.com/office/drawing/2014/main" id="{83274E92-CDD4-24ED-469E-9A873850FDCD}"/>
              </a:ext>
            </a:extLst>
          </p:cNvPr>
          <p:cNvPicPr>
            <a:picLocks noChangeAspect="1"/>
          </p:cNvPicPr>
          <p:nvPr/>
        </p:nvPicPr>
        <p:blipFill>
          <a:blip r:embed="rId5"/>
          <a:srcRect l="98003" t="12673" r="-677" b="12537"/>
          <a:stretch>
            <a:fillRect/>
          </a:stretch>
        </p:blipFill>
        <p:spPr>
          <a:xfrm rot="5400000">
            <a:off x="7358199" y="3236314"/>
            <a:ext cx="230373" cy="1815886"/>
          </a:xfrm>
          <a:prstGeom prst="rect">
            <a:avLst/>
          </a:prstGeom>
        </p:spPr>
      </p:pic>
      <p:pic>
        <p:nvPicPr>
          <p:cNvPr id="30" name="Picture 29" descr="A diagram of a red light&#10;&#10;AI-generated content may be incorrect.">
            <a:extLst>
              <a:ext uri="{FF2B5EF4-FFF2-40B4-BE49-F238E27FC236}">
                <a16:creationId xmlns:a16="http://schemas.microsoft.com/office/drawing/2014/main" id="{5A948583-ECDE-A2A7-A5AF-3F8D1C5ACF1D}"/>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438201"/>
            <a:ext cx="230373" cy="1815886"/>
          </a:xfrm>
          <a:prstGeom prst="rect">
            <a:avLst/>
          </a:prstGeom>
        </p:spPr>
      </p:pic>
      <p:pic>
        <p:nvPicPr>
          <p:cNvPr id="31" name="Picture 30" descr="A diagram of a red light&#10;&#10;AI-generated content may be incorrect.">
            <a:extLst>
              <a:ext uri="{FF2B5EF4-FFF2-40B4-BE49-F238E27FC236}">
                <a16:creationId xmlns:a16="http://schemas.microsoft.com/office/drawing/2014/main" id="{C3BD8EEB-F034-7C3C-1790-E04B95A72A57}"/>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611734"/>
            <a:ext cx="230373" cy="1815886"/>
          </a:xfrm>
          <a:prstGeom prst="rect">
            <a:avLst/>
          </a:prstGeom>
        </p:spPr>
      </p:pic>
      <p:pic>
        <p:nvPicPr>
          <p:cNvPr id="32" name="Picture 31" descr="A diagram of a red light&#10;&#10;AI-generated content may be incorrect.">
            <a:extLst>
              <a:ext uri="{FF2B5EF4-FFF2-40B4-BE49-F238E27FC236}">
                <a16:creationId xmlns:a16="http://schemas.microsoft.com/office/drawing/2014/main" id="{1CB7A7A8-B165-D5BF-83CD-8841BF39F790}"/>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785267"/>
            <a:ext cx="230373" cy="1815886"/>
          </a:xfrm>
          <a:prstGeom prst="rect">
            <a:avLst/>
          </a:prstGeom>
        </p:spPr>
      </p:pic>
      <p:pic>
        <p:nvPicPr>
          <p:cNvPr id="33" name="Picture 32" descr="A diagram of a red light&#10;&#10;AI-generated content may be incorrect.">
            <a:extLst>
              <a:ext uri="{FF2B5EF4-FFF2-40B4-BE49-F238E27FC236}">
                <a16:creationId xmlns:a16="http://schemas.microsoft.com/office/drawing/2014/main" id="{0517B3FF-61A7-71B0-1453-555AFEE8F006}"/>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958800"/>
            <a:ext cx="230373" cy="1815886"/>
          </a:xfrm>
          <a:prstGeom prst="rect">
            <a:avLst/>
          </a:prstGeom>
        </p:spPr>
      </p:pic>
      <p:pic>
        <p:nvPicPr>
          <p:cNvPr id="34" name="Picture 33" descr="A diagram of a red light&#10;&#10;AI-generated content may be incorrect.">
            <a:extLst>
              <a:ext uri="{FF2B5EF4-FFF2-40B4-BE49-F238E27FC236}">
                <a16:creationId xmlns:a16="http://schemas.microsoft.com/office/drawing/2014/main" id="{59480972-9681-2B46-DA6D-21AD1557FF02}"/>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4132333"/>
            <a:ext cx="230373" cy="1815886"/>
          </a:xfrm>
          <a:prstGeom prst="rect">
            <a:avLst/>
          </a:prstGeom>
        </p:spPr>
      </p:pic>
      <p:pic>
        <p:nvPicPr>
          <p:cNvPr id="35" name="Picture 34" descr="A diagram of a red light&#10;&#10;AI-generated content may be incorrect.">
            <a:extLst>
              <a:ext uri="{FF2B5EF4-FFF2-40B4-BE49-F238E27FC236}">
                <a16:creationId xmlns:a16="http://schemas.microsoft.com/office/drawing/2014/main" id="{34633695-32ED-DBB2-2754-550718ABB0A1}"/>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4305867"/>
            <a:ext cx="230373" cy="1815886"/>
          </a:xfrm>
          <a:prstGeom prst="rect">
            <a:avLst/>
          </a:prstGeom>
        </p:spPr>
      </p:pic>
      <p:cxnSp>
        <p:nvCxnSpPr>
          <p:cNvPr id="38" name="Straight Arrow Connector 37">
            <a:extLst>
              <a:ext uri="{FF2B5EF4-FFF2-40B4-BE49-F238E27FC236}">
                <a16:creationId xmlns:a16="http://schemas.microsoft.com/office/drawing/2014/main" id="{C2456FCA-0DD8-7D63-A621-241335906164}"/>
              </a:ext>
            </a:extLst>
          </p:cNvPr>
          <p:cNvCxnSpPr>
            <a:stCxn id="19" idx="2"/>
            <a:endCxn id="35" idx="2"/>
          </p:cNvCxnSpPr>
          <p:nvPr/>
        </p:nvCxnSpPr>
        <p:spPr>
          <a:xfrm>
            <a:off x="2268821" y="4909211"/>
            <a:ext cx="4296622" cy="304600"/>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E34213A-95B8-9078-BBEE-657E684FD8C9}"/>
              </a:ext>
            </a:extLst>
          </p:cNvPr>
          <p:cNvCxnSpPr>
            <a:cxnSpLocks/>
          </p:cNvCxnSpPr>
          <p:nvPr/>
        </p:nvCxnSpPr>
        <p:spPr>
          <a:xfrm flipV="1">
            <a:off x="2421221" y="3485535"/>
            <a:ext cx="4144221" cy="288522"/>
          </a:xfrm>
          <a:prstGeom prst="straightConnector1">
            <a:avLst/>
          </a:prstGeom>
          <a:ln w="2857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9791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599F0-E1EF-30F4-6CDA-F13592C0417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7910E8-C3AE-6FA9-77AD-10199C8B00D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2E23A0D4-84C7-1B5F-ADBD-D830313DF5B2}"/>
              </a:ext>
            </a:extLst>
          </p:cNvPr>
          <p:cNvSpPr>
            <a:spLocks noGrp="1"/>
          </p:cNvSpPr>
          <p:nvPr>
            <p:ph type="sldNum" sz="quarter" idx="12"/>
          </p:nvPr>
        </p:nvSpPr>
        <p:spPr/>
        <p:txBody>
          <a:bodyPr/>
          <a:lstStyle/>
          <a:p>
            <a:fld id="{1D577350-AC76-F346-A529-4661B3C80334}" type="slidenum">
              <a:rPr lang="en-DK" smtClean="0"/>
              <a:t>61</a:t>
            </a:fld>
            <a:endParaRPr lang="en-DK"/>
          </a:p>
        </p:txBody>
      </p:sp>
      <p:sp>
        <p:nvSpPr>
          <p:cNvPr id="10" name="TextBox 9">
            <a:extLst>
              <a:ext uri="{FF2B5EF4-FFF2-40B4-BE49-F238E27FC236}">
                <a16:creationId xmlns:a16="http://schemas.microsoft.com/office/drawing/2014/main" id="{7EA0476B-1A97-2590-A303-67E08E9C4FF4}"/>
              </a:ext>
            </a:extLst>
          </p:cNvPr>
          <p:cNvSpPr txBox="1"/>
          <p:nvPr/>
        </p:nvSpPr>
        <p:spPr>
          <a:xfrm>
            <a:off x="7715" y="6598364"/>
            <a:ext cx="7465671" cy="246221"/>
          </a:xfrm>
          <a:prstGeom prst="rect">
            <a:avLst/>
          </a:prstGeom>
          <a:noFill/>
        </p:spPr>
        <p:txBody>
          <a:bodyPr wrap="square" rtlCol="0">
            <a:spAutoFit/>
          </a:bodyPr>
          <a:lstStyle/>
          <a:p>
            <a:r>
              <a:rPr lang="en-DK" sz="1000" dirty="0"/>
              <a:t>Figure from “</a:t>
            </a:r>
            <a:r>
              <a:rPr lang="en-GB" sz="1000" dirty="0"/>
              <a:t>Leveraging machine learning for materials discovery: Inverse catalysts for CO₂ hydrogenation</a:t>
            </a:r>
            <a:r>
              <a:rPr lang="en-DK" sz="1000" dirty="0"/>
              <a:t>”, Luuk Kempen</a:t>
            </a:r>
          </a:p>
        </p:txBody>
      </p:sp>
      <p:pic>
        <p:nvPicPr>
          <p:cNvPr id="3" name="Picture 2" descr="A diagram of a red light&#10;&#10;AI-generated content may be incorrect.">
            <a:extLst>
              <a:ext uri="{FF2B5EF4-FFF2-40B4-BE49-F238E27FC236}">
                <a16:creationId xmlns:a16="http://schemas.microsoft.com/office/drawing/2014/main" id="{2D38142F-0562-AAD0-1E33-7F56A902D273}"/>
              </a:ext>
            </a:extLst>
          </p:cNvPr>
          <p:cNvPicPr>
            <a:picLocks noChangeAspect="1"/>
          </p:cNvPicPr>
          <p:nvPr/>
        </p:nvPicPr>
        <p:blipFill>
          <a:blip r:embed="rId2"/>
          <a:stretch>
            <a:fillRect/>
          </a:stretch>
        </p:blipFill>
        <p:spPr>
          <a:xfrm>
            <a:off x="2038669" y="2460785"/>
            <a:ext cx="8492885" cy="2392362"/>
          </a:xfrm>
          <a:prstGeom prst="rect">
            <a:avLst/>
          </a:prstGeom>
        </p:spPr>
      </p:pic>
      <p:sp>
        <p:nvSpPr>
          <p:cNvPr id="7" name="TextBox 6">
            <a:extLst>
              <a:ext uri="{FF2B5EF4-FFF2-40B4-BE49-F238E27FC236}">
                <a16:creationId xmlns:a16="http://schemas.microsoft.com/office/drawing/2014/main" id="{04BCDF1C-0901-CF81-5BD6-79EDE80304CD}"/>
              </a:ext>
            </a:extLst>
          </p:cNvPr>
          <p:cNvSpPr txBox="1"/>
          <p:nvPr/>
        </p:nvSpPr>
        <p:spPr>
          <a:xfrm>
            <a:off x="7715" y="6413699"/>
            <a:ext cx="6100762"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87</a:t>
            </a:r>
            <a:r>
              <a:rPr lang="en-GB" sz="1000" b="0" i="0" dirty="0">
                <a:solidFill>
                  <a:srgbClr val="000000"/>
                </a:solidFill>
                <a:effectLst/>
                <a:latin typeface="Noto Sans" panose="020B0502040504020204" pitchFamily="34" charset="0"/>
              </a:rPr>
              <a:t>, 184115, on SOAP</a:t>
            </a:r>
            <a:endParaRPr lang="en-DK" sz="1000" dirty="0"/>
          </a:p>
        </p:txBody>
      </p:sp>
      <p:sp>
        <p:nvSpPr>
          <p:cNvPr id="8" name="TextBox 7">
            <a:extLst>
              <a:ext uri="{FF2B5EF4-FFF2-40B4-BE49-F238E27FC236}">
                <a16:creationId xmlns:a16="http://schemas.microsoft.com/office/drawing/2014/main" id="{32E708FD-229E-9B19-889E-E92085995F06}"/>
              </a:ext>
            </a:extLst>
          </p:cNvPr>
          <p:cNvSpPr txBox="1"/>
          <p:nvPr/>
        </p:nvSpPr>
        <p:spPr>
          <a:xfrm>
            <a:off x="3740550" y="571500"/>
            <a:ext cx="5089125" cy="1200329"/>
          </a:xfrm>
          <a:prstGeom prst="rect">
            <a:avLst/>
          </a:prstGeom>
          <a:noFill/>
        </p:spPr>
        <p:txBody>
          <a:bodyPr wrap="square" rtlCol="0">
            <a:spAutoFit/>
          </a:bodyPr>
          <a:lstStyle/>
          <a:p>
            <a:r>
              <a:rPr lang="en-DK" b="1" dirty="0"/>
              <a:t>Smooth Overlap of Atomic Positions (SOAP)</a:t>
            </a:r>
          </a:p>
          <a:p>
            <a:pPr marL="285750" indent="-285750">
              <a:buFont typeface="Wingdings" pitchFamily="2" charset="2"/>
              <a:buChar char="Ø"/>
            </a:pPr>
            <a:r>
              <a:rPr lang="en-DK" dirty="0"/>
              <a:t>Power spectrum of the smoothend atomic density around  an atom yields an invariant descriptor.</a:t>
            </a:r>
          </a:p>
        </p:txBody>
      </p:sp>
    </p:spTree>
    <p:extLst>
      <p:ext uri="{BB962C8B-B14F-4D97-AF65-F5344CB8AC3E}">
        <p14:creationId xmlns:p14="http://schemas.microsoft.com/office/powerpoint/2010/main" val="3904469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F18452-0764-2E6D-6ED9-DA16BA2A0F67}"/>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C8970322-DE6C-D042-872C-4A575DFD96BF}"/>
              </a:ext>
            </a:extLst>
          </p:cNvPr>
          <p:cNvSpPr>
            <a:spLocks noGrp="1"/>
          </p:cNvSpPr>
          <p:nvPr>
            <p:ph type="sldNum" sz="quarter" idx="12"/>
          </p:nvPr>
        </p:nvSpPr>
        <p:spPr/>
        <p:txBody>
          <a:bodyPr/>
          <a:lstStyle/>
          <a:p>
            <a:fld id="{1D577350-AC76-F346-A529-4661B3C80334}" type="slidenum">
              <a:rPr lang="en-DK" smtClean="0"/>
              <a:t>62</a:t>
            </a:fld>
            <a:endParaRPr lang="en-DK"/>
          </a:p>
        </p:txBody>
      </p:sp>
      <p:pic>
        <p:nvPicPr>
          <p:cNvPr id="6" name="Picture 5" descr="A diagram of different colored squares&#10;&#10;Description automatically generated with medium confidence">
            <a:extLst>
              <a:ext uri="{FF2B5EF4-FFF2-40B4-BE49-F238E27FC236}">
                <a16:creationId xmlns:a16="http://schemas.microsoft.com/office/drawing/2014/main" id="{5DAA9C93-6FBC-D55D-1186-300179C30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95" y="2005732"/>
            <a:ext cx="11348410" cy="371333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76DDF2-6725-E744-28DF-4E6B6EE99F16}"/>
                  </a:ext>
                </a:extLst>
              </p:cNvPr>
              <p:cNvSpPr txBox="1"/>
              <p:nvPr/>
            </p:nvSpPr>
            <p:spPr>
              <a:xfrm>
                <a:off x="2984500" y="400268"/>
                <a:ext cx="7112000" cy="1519647"/>
              </a:xfrm>
              <a:prstGeom prst="rect">
                <a:avLst/>
              </a:prstGeom>
              <a:noFill/>
            </p:spPr>
            <p:txBody>
              <a:bodyPr wrap="square" rtlCol="0">
                <a:spAutoFit/>
              </a:bodyPr>
              <a:lstStyle/>
              <a:p>
                <a:r>
                  <a:rPr lang="en-GB" b="1" dirty="0"/>
                  <a:t>Sparse Gaussian Processes</a:t>
                </a:r>
              </a:p>
              <a:p>
                <a:pPr marL="285750" indent="-285750">
                  <a:buFont typeface="Wingdings" pitchFamily="2" charset="2"/>
                  <a:buChar char="Ø"/>
                </a:pPr>
                <a:r>
                  <a:rPr lang="en-GB" dirty="0"/>
                  <a:t>For large (&gt;1-5k) datasets regular GPR becomes prohibitively expensive,</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𝑛</m:t>
                        </m:r>
                      </m:e>
                      <m:sup>
                        <m:r>
                          <a:rPr lang="da-DK" b="0" i="1" smtClean="0">
                            <a:latin typeface="Cambria Math" panose="02040503050406030204" pitchFamily="18" charset="0"/>
                          </a:rPr>
                          <m:t>3</m:t>
                        </m:r>
                      </m:sup>
                    </m:sSup>
                    <m:r>
                      <a:rPr lang="da-DK" b="0" i="1" smtClean="0">
                        <a:latin typeface="Cambria Math" panose="02040503050406030204" pitchFamily="18" charset="0"/>
                      </a:rPr>
                      <m:t>)</m:t>
                    </m:r>
                  </m:oMath>
                </a14:m>
                <a:r>
                  <a:rPr lang="en-DK" dirty="0"/>
                  <a:t> training time and</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r>
                      <a:rPr lang="da-DK" b="0" i="1" smtClean="0">
                        <a:latin typeface="Cambria Math" panose="02040503050406030204" pitchFamily="18" charset="0"/>
                      </a:rPr>
                      <m:t>(</m:t>
                    </m:r>
                    <m:r>
                      <a:rPr lang="da-DK" b="0" i="1" smtClean="0">
                        <a:latin typeface="Cambria Math" panose="02040503050406030204" pitchFamily="18" charset="0"/>
                      </a:rPr>
                      <m:t>𝑛</m:t>
                    </m:r>
                    <m:r>
                      <a:rPr lang="da-DK" b="0" i="1" smtClean="0">
                        <a:latin typeface="Cambria Math" panose="02040503050406030204" pitchFamily="18" charset="0"/>
                      </a:rPr>
                      <m:t>)</m:t>
                    </m:r>
                  </m:oMath>
                </a14:m>
                <a:r>
                  <a:rPr lang="en-DK" dirty="0"/>
                  <a:t> inference time. Sparse GPRs can be constructed with </a:t>
                </a:r>
                <a14:m>
                  <m:oMath xmlns:m="http://schemas.openxmlformats.org/officeDocument/2006/math">
                    <m:r>
                      <a:rPr lang="da-DK" b="0" i="1" smtClean="0">
                        <a:latin typeface="Cambria Math" panose="02040503050406030204" pitchFamily="18" charset="0"/>
                      </a:rPr>
                      <m:t>𝒪</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𝑚</m:t>
                        </m:r>
                      </m:e>
                      <m:sup>
                        <m:r>
                          <a:rPr lang="da-DK" b="0" i="1" smtClean="0">
                            <a:latin typeface="Cambria Math" panose="02040503050406030204" pitchFamily="18" charset="0"/>
                          </a:rPr>
                          <m:t>2</m:t>
                        </m:r>
                      </m:sup>
                    </m:sSup>
                    <m:r>
                      <a:rPr lang="da-DK" b="0" i="1" smtClean="0">
                        <a:latin typeface="Cambria Math" panose="02040503050406030204" pitchFamily="18" charset="0"/>
                      </a:rPr>
                      <m:t>𝑛</m:t>
                    </m:r>
                    <m:r>
                      <a:rPr lang="da-DK" b="0" i="1" smtClean="0">
                        <a:latin typeface="Cambria Math" panose="02040503050406030204" pitchFamily="18" charset="0"/>
                      </a:rPr>
                      <m:t>)</m:t>
                    </m:r>
                  </m:oMath>
                </a14:m>
                <a:r>
                  <a:rPr lang="en-DK" dirty="0"/>
                  <a:t> training and</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d>
                      <m:dPr>
                        <m:ctrlPr>
                          <a:rPr lang="da-DK" b="0" i="1" smtClean="0">
                            <a:latin typeface="Cambria Math" panose="02040503050406030204" pitchFamily="18" charset="0"/>
                          </a:rPr>
                        </m:ctrlPr>
                      </m:dPr>
                      <m:e>
                        <m:r>
                          <a:rPr lang="da-DK" b="0" i="1" smtClean="0">
                            <a:latin typeface="Cambria Math" panose="02040503050406030204" pitchFamily="18" charset="0"/>
                          </a:rPr>
                          <m:t>𝑚</m:t>
                        </m:r>
                      </m:e>
                    </m:d>
                  </m:oMath>
                </a14:m>
                <a:r>
                  <a:rPr lang="en-DK" dirty="0"/>
                  <a:t> inference where  </a:t>
                </a:r>
                <a14:m>
                  <m:oMath xmlns:m="http://schemas.openxmlformats.org/officeDocument/2006/math">
                    <m:r>
                      <a:rPr lang="da-DK" b="0" i="1" smtClean="0">
                        <a:latin typeface="Cambria Math" panose="02040503050406030204" pitchFamily="18" charset="0"/>
                      </a:rPr>
                      <m:t>𝑚</m:t>
                    </m:r>
                    <m:r>
                      <a:rPr lang="da-DK" b="0" i="1" smtClean="0">
                        <a:latin typeface="Cambria Math" panose="02040503050406030204" pitchFamily="18" charset="0"/>
                      </a:rPr>
                      <m:t>≪</m:t>
                    </m:r>
                    <m:r>
                      <a:rPr lang="da-DK" b="0" i="1" smtClean="0">
                        <a:latin typeface="Cambria Math" panose="02040503050406030204" pitchFamily="18" charset="0"/>
                      </a:rPr>
                      <m:t>𝑛</m:t>
                    </m:r>
                    <m:r>
                      <a:rPr lang="da-DK" b="0" i="0" smtClean="0">
                        <a:latin typeface="Cambria Math" panose="02040503050406030204" pitchFamily="18" charset="0"/>
                      </a:rPr>
                      <m:t>.</m:t>
                    </m:r>
                  </m:oMath>
                </a14:m>
                <a:endParaRPr lang="en-DK" dirty="0"/>
              </a:p>
            </p:txBody>
          </p:sp>
        </mc:Choice>
        <mc:Fallback xmlns="">
          <p:sp>
            <p:nvSpPr>
              <p:cNvPr id="8" name="TextBox 7">
                <a:extLst>
                  <a:ext uri="{FF2B5EF4-FFF2-40B4-BE49-F238E27FC236}">
                    <a16:creationId xmlns:a16="http://schemas.microsoft.com/office/drawing/2014/main" id="{B576DDF2-6725-E744-28DF-4E6B6EE99F16}"/>
                  </a:ext>
                </a:extLst>
              </p:cNvPr>
              <p:cNvSpPr txBox="1">
                <a:spLocks noRot="1" noChangeAspect="1" noMove="1" noResize="1" noEditPoints="1" noAdjustHandles="1" noChangeArrowheads="1" noChangeShapeType="1" noTextEdit="1"/>
              </p:cNvSpPr>
              <p:nvPr/>
            </p:nvSpPr>
            <p:spPr>
              <a:xfrm>
                <a:off x="2984500" y="400268"/>
                <a:ext cx="7112000" cy="1519647"/>
              </a:xfrm>
              <a:prstGeom prst="rect">
                <a:avLst/>
              </a:prstGeom>
              <a:blipFill>
                <a:blip r:embed="rId3"/>
                <a:stretch>
                  <a:fillRect l="-893" t="-1653" r="-357" b="-2479"/>
                </a:stretch>
              </a:blipFill>
            </p:spPr>
            <p:txBody>
              <a:bodyPr/>
              <a:lstStyle/>
              <a:p>
                <a:r>
                  <a:rPr lang="en-DK">
                    <a:noFill/>
                  </a:rPr>
                  <a:t> </a:t>
                </a:r>
              </a:p>
            </p:txBody>
          </p:sp>
        </mc:Fallback>
      </mc:AlternateContent>
      <p:sp>
        <p:nvSpPr>
          <p:cNvPr id="10" name="TextBox 9">
            <a:extLst>
              <a:ext uri="{FF2B5EF4-FFF2-40B4-BE49-F238E27FC236}">
                <a16:creationId xmlns:a16="http://schemas.microsoft.com/office/drawing/2014/main" id="{0AE54592-C18D-DDE0-B164-22B077738A21}"/>
              </a:ext>
            </a:extLst>
          </p:cNvPr>
          <p:cNvSpPr txBox="1"/>
          <p:nvPr/>
        </p:nvSpPr>
        <p:spPr>
          <a:xfrm>
            <a:off x="127000" y="6538912"/>
            <a:ext cx="6096000"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157, 174115 (2022)</a:t>
            </a:r>
            <a:endParaRPr lang="en-DK" sz="1000" dirty="0"/>
          </a:p>
        </p:txBody>
      </p:sp>
    </p:spTree>
    <p:extLst>
      <p:ext uri="{BB962C8B-B14F-4D97-AF65-F5344CB8AC3E}">
        <p14:creationId xmlns:p14="http://schemas.microsoft.com/office/powerpoint/2010/main" val="4187412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6902865-68B9-39C2-8B2B-8AFCA2C80D4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843AEFF-E0BC-3EC1-63F2-620289C1178D}"/>
              </a:ext>
            </a:extLst>
          </p:cNvPr>
          <p:cNvSpPr>
            <a:spLocks noGrp="1"/>
          </p:cNvSpPr>
          <p:nvPr>
            <p:ph type="sldNum" sz="quarter" idx="12"/>
          </p:nvPr>
        </p:nvSpPr>
        <p:spPr/>
        <p:txBody>
          <a:bodyPr/>
          <a:lstStyle/>
          <a:p>
            <a:fld id="{1D577350-AC76-F346-A529-4661B3C80334}" type="slidenum">
              <a:rPr lang="en-DK" smtClean="0"/>
              <a:t>63</a:t>
            </a:fld>
            <a:endParaRPr lang="en-DK"/>
          </a:p>
        </p:txBody>
      </p:sp>
      <p:grpSp>
        <p:nvGrpSpPr>
          <p:cNvPr id="9" name="Group 8">
            <a:extLst>
              <a:ext uri="{FF2B5EF4-FFF2-40B4-BE49-F238E27FC236}">
                <a16:creationId xmlns:a16="http://schemas.microsoft.com/office/drawing/2014/main" id="{0C5DA4F1-8B5A-CCA0-6F47-BD05C7B3E276}"/>
              </a:ext>
            </a:extLst>
          </p:cNvPr>
          <p:cNvGrpSpPr/>
          <p:nvPr/>
        </p:nvGrpSpPr>
        <p:grpSpPr>
          <a:xfrm>
            <a:off x="771524" y="441548"/>
            <a:ext cx="3751159" cy="2771556"/>
            <a:chOff x="1085849" y="245030"/>
            <a:chExt cx="4043363" cy="2987452"/>
          </a:xfrm>
        </p:grpSpPr>
        <p:pic>
          <p:nvPicPr>
            <p:cNvPr id="21510" name="Picture 6">
              <a:extLst>
                <a:ext uri="{FF2B5EF4-FFF2-40B4-BE49-F238E27FC236}">
                  <a16:creationId xmlns:a16="http://schemas.microsoft.com/office/drawing/2014/main" id="{B58E1A27-FB63-A1FA-58E2-F6F5B2EE12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919" r="13426"/>
            <a:stretch>
              <a:fillRect/>
            </a:stretch>
          </p:blipFill>
          <p:spPr bwMode="auto">
            <a:xfrm>
              <a:off x="1085849" y="714376"/>
              <a:ext cx="4043363" cy="21718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AB5ED1-A412-A4AC-1845-65B68981597D}"/>
                </a:ext>
              </a:extLst>
            </p:cNvPr>
            <p:cNvSpPr txBox="1"/>
            <p:nvPr/>
          </p:nvSpPr>
          <p:spPr>
            <a:xfrm>
              <a:off x="1456815" y="245030"/>
              <a:ext cx="3328412" cy="369332"/>
            </a:xfrm>
            <a:prstGeom prst="rect">
              <a:avLst/>
            </a:prstGeom>
            <a:noFill/>
          </p:spPr>
          <p:txBody>
            <a:bodyPr wrap="none" rtlCol="0">
              <a:spAutoFit/>
            </a:bodyPr>
            <a:lstStyle/>
            <a:p>
              <a:r>
                <a:rPr lang="en-DK" dirty="0"/>
                <a:t>General purpose potential for Si</a:t>
              </a:r>
            </a:p>
          </p:txBody>
        </p:sp>
        <p:sp>
          <p:nvSpPr>
            <p:cNvPr id="8" name="TextBox 7">
              <a:extLst>
                <a:ext uri="{FF2B5EF4-FFF2-40B4-BE49-F238E27FC236}">
                  <a16:creationId xmlns:a16="http://schemas.microsoft.com/office/drawing/2014/main" id="{ABC5C215-2A99-4FEB-9D15-0ACEEA13CC05}"/>
                </a:ext>
              </a:extLst>
            </p:cNvPr>
            <p:cNvSpPr txBox="1"/>
            <p:nvPr/>
          </p:nvSpPr>
          <p:spPr>
            <a:xfrm>
              <a:off x="2415889" y="2986261"/>
              <a:ext cx="1622711"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X </a:t>
              </a:r>
              <a:r>
                <a:rPr lang="en-GB" sz="1000" b="1" i="0" dirty="0">
                  <a:solidFill>
                    <a:srgbClr val="000000"/>
                  </a:solidFill>
                  <a:effectLst/>
                  <a:latin typeface="Noto Sans" panose="020B0502040504020204" pitchFamily="34" charset="0"/>
                </a:rPr>
                <a:t>8</a:t>
              </a:r>
              <a:r>
                <a:rPr lang="en-GB" sz="1000" b="0" i="0" dirty="0">
                  <a:solidFill>
                    <a:srgbClr val="000000"/>
                  </a:solidFill>
                  <a:effectLst/>
                  <a:latin typeface="Noto Sans" panose="020B0502040504020204" pitchFamily="34" charset="0"/>
                </a:rPr>
                <a:t>, 041048</a:t>
              </a:r>
              <a:endParaRPr lang="en-DK" sz="1000" dirty="0"/>
            </a:p>
          </p:txBody>
        </p:sp>
      </p:grpSp>
      <p:pic>
        <p:nvPicPr>
          <p:cNvPr id="21512" name="Picture 8" descr="figure 7">
            <a:extLst>
              <a:ext uri="{FF2B5EF4-FFF2-40B4-BE49-F238E27FC236}">
                <a16:creationId xmlns:a16="http://schemas.microsoft.com/office/drawing/2014/main" id="{AC6D5C4D-4792-A998-A785-AC00BA5743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94" b="57386"/>
          <a:stretch>
            <a:fillRect/>
          </a:stretch>
        </p:blipFill>
        <p:spPr bwMode="auto">
          <a:xfrm>
            <a:off x="5554663" y="751428"/>
            <a:ext cx="6446837" cy="25544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2733C16-A3D6-F657-388B-7FC693AD33BD}"/>
              </a:ext>
            </a:extLst>
          </p:cNvPr>
          <p:cNvSpPr txBox="1"/>
          <p:nvPr/>
        </p:nvSpPr>
        <p:spPr>
          <a:xfrm>
            <a:off x="6436518" y="525910"/>
            <a:ext cx="4348163" cy="369332"/>
          </a:xfrm>
          <a:prstGeom prst="rect">
            <a:avLst/>
          </a:prstGeom>
          <a:noFill/>
        </p:spPr>
        <p:txBody>
          <a:bodyPr wrap="square" rtlCol="0">
            <a:spAutoFit/>
          </a:bodyPr>
          <a:lstStyle/>
          <a:p>
            <a:r>
              <a:rPr lang="en-DK" dirty="0"/>
              <a:t>General purpose potential for </a:t>
            </a:r>
            <a:r>
              <a:rPr lang="en-GB" dirty="0"/>
              <a:t>phosphorus</a:t>
            </a:r>
            <a:endParaRPr lang="en-DK" dirty="0"/>
          </a:p>
        </p:txBody>
      </p:sp>
      <p:sp>
        <p:nvSpPr>
          <p:cNvPr id="13" name="TextBox 12">
            <a:extLst>
              <a:ext uri="{FF2B5EF4-FFF2-40B4-BE49-F238E27FC236}">
                <a16:creationId xmlns:a16="http://schemas.microsoft.com/office/drawing/2014/main" id="{25C8FF6F-079D-48CB-D5A3-15AAD4FB72F5}"/>
              </a:ext>
            </a:extLst>
          </p:cNvPr>
          <p:cNvSpPr txBox="1"/>
          <p:nvPr/>
        </p:nvSpPr>
        <p:spPr>
          <a:xfrm>
            <a:off x="7734300" y="3197064"/>
            <a:ext cx="6100762" cy="246221"/>
          </a:xfrm>
          <a:prstGeom prst="rect">
            <a:avLst/>
          </a:prstGeom>
          <a:noFill/>
        </p:spPr>
        <p:txBody>
          <a:bodyPr wrap="square">
            <a:spAutoFit/>
          </a:bodyPr>
          <a:lstStyle/>
          <a:p>
            <a:r>
              <a:rPr lang="en-GB" sz="1000" b="0" i="1" dirty="0">
                <a:solidFill>
                  <a:srgbClr val="222222"/>
                </a:solidFill>
                <a:effectLst/>
                <a:latin typeface="-apple-system"/>
              </a:rPr>
              <a:t>Nat Commun</a:t>
            </a:r>
            <a:r>
              <a:rPr lang="en-GB" sz="1000" b="0" i="0" dirty="0">
                <a:solidFill>
                  <a:srgbClr val="222222"/>
                </a:solidFill>
                <a:effectLst/>
                <a:latin typeface="-apple-system"/>
              </a:rPr>
              <a:t> </a:t>
            </a:r>
            <a:r>
              <a:rPr lang="en-GB" sz="1000" b="1" i="0" dirty="0">
                <a:solidFill>
                  <a:srgbClr val="222222"/>
                </a:solidFill>
                <a:effectLst/>
                <a:latin typeface="-apple-system"/>
              </a:rPr>
              <a:t>11</a:t>
            </a:r>
            <a:r>
              <a:rPr lang="en-GB" sz="1000" b="0" i="0" dirty="0">
                <a:solidFill>
                  <a:srgbClr val="222222"/>
                </a:solidFill>
                <a:effectLst/>
                <a:latin typeface="-apple-system"/>
              </a:rPr>
              <a:t>, 5461 (2020)</a:t>
            </a:r>
            <a:endParaRPr lang="en-DK" sz="1000" dirty="0"/>
          </a:p>
        </p:txBody>
      </p:sp>
      <p:pic>
        <p:nvPicPr>
          <p:cNvPr id="21518" name="Picture 14">
            <a:extLst>
              <a:ext uri="{FF2B5EF4-FFF2-40B4-BE49-F238E27FC236}">
                <a16:creationId xmlns:a16="http://schemas.microsoft.com/office/drawing/2014/main" id="{7BA39AB5-638B-27E0-84FC-27288C580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881" y="3792116"/>
            <a:ext cx="2852997" cy="286445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FE4540-A031-008A-18F2-A27B45203422}"/>
              </a:ext>
            </a:extLst>
          </p:cNvPr>
          <p:cNvSpPr txBox="1"/>
          <p:nvPr/>
        </p:nvSpPr>
        <p:spPr>
          <a:xfrm>
            <a:off x="1831903" y="3379585"/>
            <a:ext cx="2085975" cy="370007"/>
          </a:xfrm>
          <a:prstGeom prst="rect">
            <a:avLst/>
          </a:prstGeom>
          <a:noFill/>
        </p:spPr>
        <p:txBody>
          <a:bodyPr wrap="square" rtlCol="0">
            <a:spAutoFit/>
          </a:bodyPr>
          <a:lstStyle/>
          <a:p>
            <a:r>
              <a:rPr lang="en-DK" dirty="0"/>
              <a:t>Iron nanoparticles</a:t>
            </a:r>
          </a:p>
        </p:txBody>
      </p:sp>
      <p:sp>
        <p:nvSpPr>
          <p:cNvPr id="16" name="TextBox 15">
            <a:extLst>
              <a:ext uri="{FF2B5EF4-FFF2-40B4-BE49-F238E27FC236}">
                <a16:creationId xmlns:a16="http://schemas.microsoft.com/office/drawing/2014/main" id="{A9A5BEF0-F2BB-4687-29D9-AE3E954A0F81}"/>
              </a:ext>
            </a:extLst>
          </p:cNvPr>
          <p:cNvSpPr txBox="1"/>
          <p:nvPr/>
        </p:nvSpPr>
        <p:spPr>
          <a:xfrm>
            <a:off x="1936606" y="6648295"/>
            <a:ext cx="6922294"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107</a:t>
            </a:r>
            <a:r>
              <a:rPr lang="en-GB" sz="1000" b="0" i="0" dirty="0">
                <a:solidFill>
                  <a:srgbClr val="000000"/>
                </a:solidFill>
                <a:effectLst/>
                <a:latin typeface="Noto Sans" panose="020B0502040504020204" pitchFamily="34" charset="0"/>
              </a:rPr>
              <a:t>, 245421</a:t>
            </a:r>
            <a:endParaRPr lang="en-DK" sz="1000" dirty="0"/>
          </a:p>
        </p:txBody>
      </p:sp>
      <p:pic>
        <p:nvPicPr>
          <p:cNvPr id="21522" name="Picture 18" descr="FIG. 5. Unconventional and energetically more stable (1 × 1) IrO2 surface structures identified during the GAP training and surface exploration protocol. Top row: side view of the conventional (hkl), σ termination resulting from truncating the bulk oxide-layering sequence and subsequent DFT geometry optimization. Bottom row: side view of the identified most stable structure, with the relative difference in surface free energy stated explicitly [see main text for the (101) metal-rich termination]. Ir atoms are drawn as larger blue spheres and O atoms are drawn as smaller red spheres. The color coding of the figure frames is consistent with that of the κ trajectories in Fig. 4. Analog results for RuO2 are shown in Fig. S10.">
            <a:extLst>
              <a:ext uri="{FF2B5EF4-FFF2-40B4-BE49-F238E27FC236}">
                <a16:creationId xmlns:a16="http://schemas.microsoft.com/office/drawing/2014/main" id="{424D4807-D7A1-AFD3-F2D6-E8D996C9A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4583" y="3940798"/>
            <a:ext cx="7416800" cy="22781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72484-8F49-E0F2-A03D-77AFC1C6D0CB}"/>
                  </a:ext>
                </a:extLst>
              </p:cNvPr>
              <p:cNvSpPr txBox="1"/>
              <p:nvPr/>
            </p:nvSpPr>
            <p:spPr>
              <a:xfrm>
                <a:off x="6345289" y="3541462"/>
                <a:ext cx="4865583" cy="369332"/>
              </a:xfrm>
              <a:prstGeom prst="rect">
                <a:avLst/>
              </a:prstGeom>
              <a:noFill/>
            </p:spPr>
            <p:txBody>
              <a:bodyPr wrap="square" rtlCol="0">
                <a:spAutoFit/>
              </a:bodyPr>
              <a:lstStyle/>
              <a:p>
                <a:r>
                  <a:rPr lang="en-DK" dirty="0"/>
                  <a:t>Surface structure determination of Ir</a:t>
                </a:r>
                <a14:m>
                  <m:oMath xmlns:m="http://schemas.openxmlformats.org/officeDocument/2006/math">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O</m:t>
                        </m:r>
                      </m:e>
                      <m:sub>
                        <m:r>
                          <a:rPr lang="da-DK" i="1">
                            <a:latin typeface="Cambria Math" panose="02040503050406030204" pitchFamily="18" charset="0"/>
                          </a:rPr>
                          <m:t>2</m:t>
                        </m:r>
                      </m:sub>
                    </m:sSub>
                    <m:r>
                      <a:rPr lang="da-DK" b="0" i="0" smtClean="0">
                        <a:latin typeface="Cambria Math" panose="02040503050406030204" pitchFamily="18" charset="0"/>
                      </a:rPr>
                      <m:t>.</m:t>
                    </m:r>
                  </m:oMath>
                </a14:m>
                <a:r>
                  <a:rPr lang="en-DK" dirty="0"/>
                  <a:t> </a:t>
                </a:r>
              </a:p>
            </p:txBody>
          </p:sp>
        </mc:Choice>
        <mc:Fallback xmlns="">
          <p:sp>
            <p:nvSpPr>
              <p:cNvPr id="18" name="TextBox 17">
                <a:extLst>
                  <a:ext uri="{FF2B5EF4-FFF2-40B4-BE49-F238E27FC236}">
                    <a16:creationId xmlns:a16="http://schemas.microsoft.com/office/drawing/2014/main" id="{2FA72484-8F49-E0F2-A03D-77AFC1C6D0CB}"/>
                  </a:ext>
                </a:extLst>
              </p:cNvPr>
              <p:cNvSpPr txBox="1">
                <a:spLocks noRot="1" noChangeAspect="1" noMove="1" noResize="1" noEditPoints="1" noAdjustHandles="1" noChangeArrowheads="1" noChangeShapeType="1" noTextEdit="1"/>
              </p:cNvSpPr>
              <p:nvPr/>
            </p:nvSpPr>
            <p:spPr>
              <a:xfrm>
                <a:off x="6345289" y="3541462"/>
                <a:ext cx="4865583" cy="369332"/>
              </a:xfrm>
              <a:prstGeom prst="rect">
                <a:avLst/>
              </a:prstGeom>
              <a:blipFill>
                <a:blip r:embed="rId6"/>
                <a:stretch>
                  <a:fillRect l="-1042" t="-6452" b="-22581"/>
                </a:stretch>
              </a:blipFill>
            </p:spPr>
            <p:txBody>
              <a:bodyPr/>
              <a:lstStyle/>
              <a:p>
                <a:r>
                  <a:rPr lang="en-DK">
                    <a:noFill/>
                  </a:rPr>
                  <a:t> </a:t>
                </a:r>
              </a:p>
            </p:txBody>
          </p:sp>
        </mc:Fallback>
      </mc:AlternateContent>
      <p:sp>
        <p:nvSpPr>
          <p:cNvPr id="20" name="TextBox 19">
            <a:extLst>
              <a:ext uri="{FF2B5EF4-FFF2-40B4-BE49-F238E27FC236}">
                <a16:creationId xmlns:a16="http://schemas.microsoft.com/office/drawing/2014/main" id="{8DC91A28-36F4-F304-15F1-932E89F12C36}"/>
              </a:ext>
            </a:extLst>
          </p:cNvPr>
          <p:cNvSpPr txBox="1"/>
          <p:nvPr/>
        </p:nvSpPr>
        <p:spPr>
          <a:xfrm>
            <a:off x="7499350" y="6265547"/>
            <a:ext cx="6921500"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155, 244107 (2021)</a:t>
            </a:r>
            <a:endParaRPr lang="en-DK" sz="1000" dirty="0"/>
          </a:p>
        </p:txBody>
      </p:sp>
    </p:spTree>
    <p:extLst>
      <p:ext uri="{BB962C8B-B14F-4D97-AF65-F5344CB8AC3E}">
        <p14:creationId xmlns:p14="http://schemas.microsoft.com/office/powerpoint/2010/main" val="1553540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968140-A127-B743-3F79-87F412684F9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69443DC4-2A67-BACA-20AB-1ABB67D8D6FF}"/>
              </a:ext>
            </a:extLst>
          </p:cNvPr>
          <p:cNvSpPr>
            <a:spLocks noGrp="1"/>
          </p:cNvSpPr>
          <p:nvPr>
            <p:ph type="sldNum" sz="quarter" idx="12"/>
          </p:nvPr>
        </p:nvSpPr>
        <p:spPr/>
        <p:txBody>
          <a:bodyPr/>
          <a:lstStyle/>
          <a:p>
            <a:fld id="{1D577350-AC76-F346-A529-4661B3C80334}" type="slidenum">
              <a:rPr lang="en-DK" smtClean="0"/>
              <a:t>64</a:t>
            </a:fld>
            <a:endParaRPr lang="en-DK"/>
          </a:p>
        </p:txBody>
      </p:sp>
      <p:pic>
        <p:nvPicPr>
          <p:cNvPr id="11" name="Picture 10" descr="A diagram of a graph&#10;&#10;AI-generated content may be incorrect.">
            <a:extLst>
              <a:ext uri="{FF2B5EF4-FFF2-40B4-BE49-F238E27FC236}">
                <a16:creationId xmlns:a16="http://schemas.microsoft.com/office/drawing/2014/main" id="{6448E012-7A46-B4D0-90A3-147BE1F47A20}"/>
              </a:ext>
            </a:extLst>
          </p:cNvPr>
          <p:cNvPicPr>
            <a:picLocks noChangeAspect="1"/>
          </p:cNvPicPr>
          <p:nvPr/>
        </p:nvPicPr>
        <p:blipFill>
          <a:blip r:embed="rId2"/>
          <a:srcRect b="50000"/>
          <a:stretch>
            <a:fillRect/>
          </a:stretch>
        </p:blipFill>
        <p:spPr>
          <a:xfrm>
            <a:off x="1854085" y="1905000"/>
            <a:ext cx="4385810" cy="3429000"/>
          </a:xfrm>
          <a:prstGeom prst="rect">
            <a:avLst/>
          </a:prstGeom>
        </p:spPr>
      </p:pic>
      <p:pic>
        <p:nvPicPr>
          <p:cNvPr id="12" name="Picture 11" descr="A diagram of a graph&#10;&#10;AI-generated content may be incorrect.">
            <a:extLst>
              <a:ext uri="{FF2B5EF4-FFF2-40B4-BE49-F238E27FC236}">
                <a16:creationId xmlns:a16="http://schemas.microsoft.com/office/drawing/2014/main" id="{FC2E4282-6CC2-0D43-AFB4-70E0F15B478E}"/>
              </a:ext>
            </a:extLst>
          </p:cNvPr>
          <p:cNvPicPr>
            <a:picLocks noChangeAspect="1"/>
          </p:cNvPicPr>
          <p:nvPr/>
        </p:nvPicPr>
        <p:blipFill>
          <a:blip r:embed="rId2"/>
          <a:srcRect t="50000"/>
          <a:stretch>
            <a:fillRect/>
          </a:stretch>
        </p:blipFill>
        <p:spPr>
          <a:xfrm>
            <a:off x="6239895" y="1905000"/>
            <a:ext cx="4385810" cy="3429000"/>
          </a:xfrm>
          <a:prstGeom prst="rect">
            <a:avLst/>
          </a:prstGeom>
        </p:spPr>
      </p:pic>
      <p:sp>
        <p:nvSpPr>
          <p:cNvPr id="13" name="TextBox 12">
            <a:extLst>
              <a:ext uri="{FF2B5EF4-FFF2-40B4-BE49-F238E27FC236}">
                <a16:creationId xmlns:a16="http://schemas.microsoft.com/office/drawing/2014/main" id="{9390C553-C8BA-7B57-35BC-90985653C451}"/>
              </a:ext>
            </a:extLst>
          </p:cNvPr>
          <p:cNvSpPr txBox="1"/>
          <p:nvPr/>
        </p:nvSpPr>
        <p:spPr>
          <a:xfrm>
            <a:off x="3568585" y="764063"/>
            <a:ext cx="6553200" cy="923330"/>
          </a:xfrm>
          <a:prstGeom prst="rect">
            <a:avLst/>
          </a:prstGeom>
          <a:noFill/>
        </p:spPr>
        <p:txBody>
          <a:bodyPr wrap="square" rtlCol="0">
            <a:spAutoFit/>
          </a:bodyPr>
          <a:lstStyle/>
          <a:p>
            <a:r>
              <a:rPr lang="en-DK" b="1" dirty="0"/>
              <a:t>Phase transition predictions</a:t>
            </a:r>
          </a:p>
          <a:p>
            <a:pPr marL="285750" indent="-285750">
              <a:buFont typeface="Wingdings" pitchFamily="2" charset="2"/>
              <a:buChar char="Ø"/>
            </a:pPr>
            <a:r>
              <a:rPr lang="en-DK" dirty="0"/>
              <a:t>Optimized kernel allows GP model to predict two phase transitions while only having seen data from one phase. </a:t>
            </a:r>
          </a:p>
        </p:txBody>
      </p:sp>
      <p:sp>
        <p:nvSpPr>
          <p:cNvPr id="15" name="TextBox 14">
            <a:extLst>
              <a:ext uri="{FF2B5EF4-FFF2-40B4-BE49-F238E27FC236}">
                <a16:creationId xmlns:a16="http://schemas.microsoft.com/office/drawing/2014/main" id="{6020AF11-11B2-4E70-DB93-DBCD4034CF11}"/>
              </a:ext>
            </a:extLst>
          </p:cNvPr>
          <p:cNvSpPr txBox="1"/>
          <p:nvPr/>
        </p:nvSpPr>
        <p:spPr>
          <a:xfrm>
            <a:off x="6350" y="6598364"/>
            <a:ext cx="6096000" cy="246221"/>
          </a:xfrm>
          <a:prstGeom prst="rect">
            <a:avLst/>
          </a:prstGeom>
          <a:noFill/>
        </p:spPr>
        <p:txBody>
          <a:bodyPr wrap="square">
            <a:spAutoFit/>
          </a:bodyPr>
          <a:lstStyle/>
          <a:p>
            <a:r>
              <a:rPr lang="en-GB" sz="1000" dirty="0">
                <a:solidFill>
                  <a:srgbClr val="1A1718"/>
                </a:solidFill>
                <a:effectLst/>
                <a:latin typeface="Helvetica" pitchFamily="2" charset="0"/>
              </a:rPr>
              <a:t>PRL 121, 255702 (2018)</a:t>
            </a:r>
          </a:p>
        </p:txBody>
      </p:sp>
      <p:cxnSp>
        <p:nvCxnSpPr>
          <p:cNvPr id="17" name="Straight Arrow Connector 16">
            <a:extLst>
              <a:ext uri="{FF2B5EF4-FFF2-40B4-BE49-F238E27FC236}">
                <a16:creationId xmlns:a16="http://schemas.microsoft.com/office/drawing/2014/main" id="{8B0ACD43-699F-EDAD-5C6B-B2B0086498CB}"/>
              </a:ext>
            </a:extLst>
          </p:cNvPr>
          <p:cNvCxnSpPr>
            <a:cxnSpLocks/>
          </p:cNvCxnSpPr>
          <p:nvPr/>
        </p:nvCxnSpPr>
        <p:spPr>
          <a:xfrm flipH="1" flipV="1">
            <a:off x="5092700" y="4660900"/>
            <a:ext cx="292100" cy="106370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02845EC-CC3B-F582-5FD1-D69BFC0CDDD9}"/>
              </a:ext>
            </a:extLst>
          </p:cNvPr>
          <p:cNvSpPr txBox="1"/>
          <p:nvPr/>
        </p:nvSpPr>
        <p:spPr>
          <a:xfrm>
            <a:off x="4597400" y="5724605"/>
            <a:ext cx="2997200" cy="369332"/>
          </a:xfrm>
          <a:prstGeom prst="rect">
            <a:avLst/>
          </a:prstGeom>
          <a:noFill/>
        </p:spPr>
        <p:txBody>
          <a:bodyPr wrap="square" rtlCol="0">
            <a:spAutoFit/>
          </a:bodyPr>
          <a:lstStyle/>
          <a:p>
            <a:r>
              <a:rPr lang="en-DK" dirty="0"/>
              <a:t>Observations</a:t>
            </a:r>
          </a:p>
        </p:txBody>
      </p:sp>
      <p:cxnSp>
        <p:nvCxnSpPr>
          <p:cNvPr id="20" name="Straight Arrow Connector 19">
            <a:extLst>
              <a:ext uri="{FF2B5EF4-FFF2-40B4-BE49-F238E27FC236}">
                <a16:creationId xmlns:a16="http://schemas.microsoft.com/office/drawing/2014/main" id="{409DB64C-C731-F7E8-9353-58E4CEB7D4F1}"/>
              </a:ext>
            </a:extLst>
          </p:cNvPr>
          <p:cNvCxnSpPr>
            <a:cxnSpLocks/>
          </p:cNvCxnSpPr>
          <p:nvPr/>
        </p:nvCxnSpPr>
        <p:spPr>
          <a:xfrm flipV="1">
            <a:off x="1854085" y="3619500"/>
            <a:ext cx="1337810" cy="8128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94BC506-91CF-B7E0-3273-BE78CFFDB05C}"/>
              </a:ext>
            </a:extLst>
          </p:cNvPr>
          <p:cNvSpPr txBox="1"/>
          <p:nvPr/>
        </p:nvSpPr>
        <p:spPr>
          <a:xfrm>
            <a:off x="1011575" y="4350275"/>
            <a:ext cx="1587500" cy="646331"/>
          </a:xfrm>
          <a:prstGeom prst="rect">
            <a:avLst/>
          </a:prstGeom>
          <a:noFill/>
        </p:spPr>
        <p:txBody>
          <a:bodyPr wrap="square" rtlCol="0">
            <a:spAutoFit/>
          </a:bodyPr>
          <a:lstStyle/>
          <a:p>
            <a:r>
              <a:rPr lang="en-DK" dirty="0"/>
              <a:t>Phase transition II</a:t>
            </a:r>
          </a:p>
        </p:txBody>
      </p:sp>
      <p:sp>
        <p:nvSpPr>
          <p:cNvPr id="27" name="TextBox 26">
            <a:extLst>
              <a:ext uri="{FF2B5EF4-FFF2-40B4-BE49-F238E27FC236}">
                <a16:creationId xmlns:a16="http://schemas.microsoft.com/office/drawing/2014/main" id="{012BD534-F0BA-14B7-A22C-1EB03A83B7A8}"/>
              </a:ext>
            </a:extLst>
          </p:cNvPr>
          <p:cNvSpPr txBox="1"/>
          <p:nvPr/>
        </p:nvSpPr>
        <p:spPr>
          <a:xfrm>
            <a:off x="1466850" y="1427311"/>
            <a:ext cx="1587500" cy="646331"/>
          </a:xfrm>
          <a:prstGeom prst="rect">
            <a:avLst/>
          </a:prstGeom>
          <a:noFill/>
        </p:spPr>
        <p:txBody>
          <a:bodyPr wrap="square" rtlCol="0">
            <a:spAutoFit/>
          </a:bodyPr>
          <a:lstStyle/>
          <a:p>
            <a:r>
              <a:rPr lang="en-DK" dirty="0"/>
              <a:t>Phase transition I</a:t>
            </a:r>
          </a:p>
        </p:txBody>
      </p:sp>
      <p:cxnSp>
        <p:nvCxnSpPr>
          <p:cNvPr id="28" name="Straight Arrow Connector 27">
            <a:extLst>
              <a:ext uri="{FF2B5EF4-FFF2-40B4-BE49-F238E27FC236}">
                <a16:creationId xmlns:a16="http://schemas.microsoft.com/office/drawing/2014/main" id="{2F17282E-9719-9407-6A55-9FED6E91BC57}"/>
              </a:ext>
            </a:extLst>
          </p:cNvPr>
          <p:cNvCxnSpPr>
            <a:cxnSpLocks/>
          </p:cNvCxnSpPr>
          <p:nvPr/>
        </p:nvCxnSpPr>
        <p:spPr>
          <a:xfrm>
            <a:off x="2709180" y="1764705"/>
            <a:ext cx="1888220" cy="11587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17421DC-60CC-D0F7-5532-8F95F38FCE4A}"/>
              </a:ext>
            </a:extLst>
          </p:cNvPr>
          <p:cNvSpPr txBox="1"/>
          <p:nvPr/>
        </p:nvSpPr>
        <p:spPr>
          <a:xfrm>
            <a:off x="137430" y="2842745"/>
            <a:ext cx="2095500" cy="923330"/>
          </a:xfrm>
          <a:prstGeom prst="rect">
            <a:avLst/>
          </a:prstGeom>
          <a:noFill/>
        </p:spPr>
        <p:txBody>
          <a:bodyPr wrap="square" rtlCol="0">
            <a:spAutoFit/>
          </a:bodyPr>
          <a:lstStyle/>
          <a:p>
            <a:r>
              <a:rPr lang="en-DK" dirty="0"/>
              <a:t>Both solid lines are from reference calculations</a:t>
            </a:r>
          </a:p>
        </p:txBody>
      </p:sp>
    </p:spTree>
    <p:extLst>
      <p:ext uri="{BB962C8B-B14F-4D97-AF65-F5344CB8AC3E}">
        <p14:creationId xmlns:p14="http://schemas.microsoft.com/office/powerpoint/2010/main" val="3541298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94D6DE-E424-78BE-8A19-E7BDA21ED20D}"/>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447FD85-09E0-45E8-9290-EFA83B38BACD}"/>
              </a:ext>
            </a:extLst>
          </p:cNvPr>
          <p:cNvSpPr>
            <a:spLocks noGrp="1"/>
          </p:cNvSpPr>
          <p:nvPr>
            <p:ph type="sldNum" sz="quarter" idx="12"/>
          </p:nvPr>
        </p:nvSpPr>
        <p:spPr/>
        <p:txBody>
          <a:bodyPr/>
          <a:lstStyle/>
          <a:p>
            <a:fld id="{1D577350-AC76-F346-A529-4661B3C80334}" type="slidenum">
              <a:rPr lang="en-DK" smtClean="0"/>
              <a:t>65</a:t>
            </a:fld>
            <a:endParaRPr lang="en-DK"/>
          </a:p>
        </p:txBody>
      </p:sp>
      <p:pic>
        <p:nvPicPr>
          <p:cNvPr id="22530" name="Picture 2">
            <a:extLst>
              <a:ext uri="{FF2B5EF4-FFF2-40B4-BE49-F238E27FC236}">
                <a16:creationId xmlns:a16="http://schemas.microsoft.com/office/drawing/2014/main" id="{57EC31FF-B601-5864-8ECE-D5A803165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8200" y="1155700"/>
            <a:ext cx="3657600" cy="4546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463E08A-00E3-686C-8CC3-6BD5C0173A79}"/>
              </a:ext>
            </a:extLst>
          </p:cNvPr>
          <p:cNvSpPr txBox="1"/>
          <p:nvPr/>
        </p:nvSpPr>
        <p:spPr>
          <a:xfrm>
            <a:off x="787400" y="2828835"/>
            <a:ext cx="6096000" cy="1200329"/>
          </a:xfrm>
          <a:prstGeom prst="rect">
            <a:avLst/>
          </a:prstGeom>
          <a:noFill/>
        </p:spPr>
        <p:txBody>
          <a:bodyPr wrap="square">
            <a:spAutoFit/>
          </a:bodyPr>
          <a:lstStyle/>
          <a:p>
            <a:pPr algn="l">
              <a:buNone/>
            </a:pPr>
            <a:r>
              <a:rPr lang="en-GB" b="1" i="0" dirty="0">
                <a:solidFill>
                  <a:srgbClr val="000000"/>
                </a:solidFill>
                <a:effectLst/>
                <a:latin typeface="Verdana" panose="020B0604030504040204" pitchFamily="34" charset="0"/>
              </a:rPr>
              <a:t>Gaussian Processes for Machine Learning</a:t>
            </a:r>
          </a:p>
          <a:p>
            <a:pPr marL="285750" indent="-285750">
              <a:buFont typeface="Wingdings" pitchFamily="2" charset="2"/>
              <a:buChar char="Ø"/>
            </a:pPr>
            <a:r>
              <a:rPr lang="en-GB" dirty="0"/>
              <a:t>The bible of GPs for ML. PDF freely available from https://</a:t>
            </a:r>
            <a:r>
              <a:rPr lang="en-GB" dirty="0" err="1"/>
              <a:t>gaussianprocess.org</a:t>
            </a:r>
            <a:r>
              <a:rPr lang="en-GB" dirty="0"/>
              <a:t>/</a:t>
            </a:r>
            <a:r>
              <a:rPr lang="en-GB" dirty="0" err="1"/>
              <a:t>gpml</a:t>
            </a:r>
            <a:r>
              <a:rPr lang="en-GB" dirty="0"/>
              <a:t>/</a:t>
            </a:r>
            <a:br>
              <a:rPr lang="en-GB" dirty="0"/>
            </a:br>
            <a:endParaRPr lang="en-DK" dirty="0"/>
          </a:p>
        </p:txBody>
      </p:sp>
    </p:spTree>
    <p:extLst>
      <p:ext uri="{BB962C8B-B14F-4D97-AF65-F5344CB8AC3E}">
        <p14:creationId xmlns:p14="http://schemas.microsoft.com/office/powerpoint/2010/main" val="675923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8D98C4-A98D-FD04-F02F-B86A1EC1528E}"/>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1535A77D-D084-527A-09B4-DCA8FE0A856D}"/>
              </a:ext>
            </a:extLst>
          </p:cNvPr>
          <p:cNvSpPr>
            <a:spLocks noGrp="1"/>
          </p:cNvSpPr>
          <p:nvPr>
            <p:ph type="sldNum" sz="quarter" idx="12"/>
          </p:nvPr>
        </p:nvSpPr>
        <p:spPr/>
        <p:txBody>
          <a:bodyPr/>
          <a:lstStyle/>
          <a:p>
            <a:fld id="{1D577350-AC76-F346-A529-4661B3C80334}" type="slidenum">
              <a:rPr lang="en-DK" smtClean="0"/>
              <a:t>66</a:t>
            </a:fld>
            <a:endParaRPr lang="en-DK"/>
          </a:p>
        </p:txBody>
      </p:sp>
      <p:sp>
        <p:nvSpPr>
          <p:cNvPr id="6" name="TextBox 5">
            <a:extLst>
              <a:ext uri="{FF2B5EF4-FFF2-40B4-BE49-F238E27FC236}">
                <a16:creationId xmlns:a16="http://schemas.microsoft.com/office/drawing/2014/main" id="{55F6A308-E69D-65C2-DA9B-2101794F3D6A}"/>
              </a:ext>
            </a:extLst>
          </p:cNvPr>
          <p:cNvSpPr txBox="1"/>
          <p:nvPr/>
        </p:nvSpPr>
        <p:spPr>
          <a:xfrm>
            <a:off x="838200" y="352603"/>
            <a:ext cx="5334000" cy="5909310"/>
          </a:xfrm>
          <a:prstGeom prst="rect">
            <a:avLst/>
          </a:prstGeom>
          <a:noFill/>
        </p:spPr>
        <p:txBody>
          <a:bodyPr wrap="square" rtlCol="0">
            <a:spAutoFit/>
          </a:bodyPr>
          <a:lstStyle/>
          <a:p>
            <a:r>
              <a:rPr lang="en-DK" b="1" dirty="0"/>
              <a:t>Packages / Libraries: </a:t>
            </a:r>
          </a:p>
          <a:p>
            <a:endParaRPr lang="en-DK" dirty="0"/>
          </a:p>
          <a:p>
            <a:pPr marL="285750" indent="-285750">
              <a:buFont typeface="Arial" panose="020B0604020202020204" pitchFamily="34" charset="0"/>
              <a:buChar char="•"/>
            </a:pPr>
            <a:r>
              <a:rPr lang="en-DK" dirty="0"/>
              <a:t>Scikit-learn</a:t>
            </a:r>
          </a:p>
          <a:p>
            <a:pPr marL="742950" lvl="1" indent="-285750">
              <a:buFont typeface="Arial" panose="020B0604020202020204" pitchFamily="34" charset="0"/>
              <a:buChar char="•"/>
            </a:pPr>
            <a:r>
              <a:rPr lang="en-DK" dirty="0"/>
              <a:t>Numpy  implementation of GP regression.</a:t>
            </a:r>
          </a:p>
          <a:p>
            <a:pPr marL="285750" indent="-285750">
              <a:buFont typeface="Arial" panose="020B0604020202020204" pitchFamily="34" charset="0"/>
              <a:buChar char="•"/>
            </a:pPr>
            <a:r>
              <a:rPr lang="en-DK" dirty="0"/>
              <a:t>GPyTorch</a:t>
            </a:r>
          </a:p>
          <a:p>
            <a:pPr marL="742950" lvl="1" indent="-285750">
              <a:buFont typeface="Arial" panose="020B0604020202020204" pitchFamily="34" charset="0"/>
              <a:buChar char="•"/>
            </a:pPr>
            <a:r>
              <a:rPr lang="en-DK" dirty="0"/>
              <a:t>Torch.</a:t>
            </a:r>
          </a:p>
          <a:p>
            <a:pPr marL="285750" indent="-285750">
              <a:buFont typeface="Arial" panose="020B0604020202020204" pitchFamily="34" charset="0"/>
              <a:buChar char="•"/>
            </a:pPr>
            <a:r>
              <a:rPr lang="en-DK" dirty="0"/>
              <a:t>GPJax</a:t>
            </a:r>
          </a:p>
          <a:p>
            <a:pPr marL="742950" lvl="1" indent="-285750">
              <a:buFont typeface="Arial" panose="020B0604020202020204" pitchFamily="34" charset="0"/>
              <a:buChar char="•"/>
            </a:pPr>
            <a:r>
              <a:rPr lang="en-DK" dirty="0"/>
              <a:t>Jax.</a:t>
            </a:r>
          </a:p>
          <a:p>
            <a:pPr marL="285750" indent="-285750">
              <a:buFont typeface="Arial" panose="020B0604020202020204" pitchFamily="34" charset="0"/>
              <a:buChar char="•"/>
            </a:pPr>
            <a:r>
              <a:rPr lang="en-DK" dirty="0"/>
              <a:t>G</a:t>
            </a:r>
            <a:r>
              <a:rPr lang="en-GB" dirty="0"/>
              <a:t>P</a:t>
            </a:r>
            <a:r>
              <a:rPr lang="en-DK" dirty="0"/>
              <a:t>Flow</a:t>
            </a:r>
          </a:p>
          <a:p>
            <a:pPr marL="742950" lvl="1" indent="-285750">
              <a:buFont typeface="Arial" panose="020B0604020202020204" pitchFamily="34" charset="0"/>
              <a:buChar char="•"/>
            </a:pPr>
            <a:r>
              <a:rPr lang="en-DK" dirty="0"/>
              <a:t>Tensorflow. </a:t>
            </a:r>
          </a:p>
          <a:p>
            <a:pPr lvl="1"/>
            <a:endParaRPr lang="en-DK" dirty="0"/>
          </a:p>
          <a:p>
            <a:r>
              <a:rPr lang="en-DK" dirty="0"/>
              <a:t>Among many others… </a:t>
            </a:r>
          </a:p>
          <a:p>
            <a:endParaRPr lang="en-DK" dirty="0"/>
          </a:p>
          <a:p>
            <a:r>
              <a:rPr lang="en-DK" b="1" dirty="0"/>
              <a:t>Recommendation</a:t>
            </a:r>
          </a:p>
          <a:p>
            <a:endParaRPr lang="en-DK" dirty="0"/>
          </a:p>
          <a:p>
            <a:r>
              <a:rPr lang="en-DK" dirty="0"/>
              <a:t>Start with your own code, read the scikit learn implementation if something is tricky (Or from my tutorial on </a:t>
            </a:r>
            <a:r>
              <a:rPr lang="en-GB" dirty="0"/>
              <a:t>F</a:t>
            </a:r>
            <a:r>
              <a:rPr lang="en-DK" dirty="0"/>
              <a:t>riday). </a:t>
            </a:r>
          </a:p>
          <a:p>
            <a:r>
              <a:rPr lang="en-DK" dirty="0"/>
              <a:t>If you need something more feature rich or efficient try GPJax or GPyTorch depending on which backend your more comfortable with. </a:t>
            </a:r>
          </a:p>
        </p:txBody>
      </p:sp>
      <p:pic>
        <p:nvPicPr>
          <p:cNvPr id="23554" name="Picture 2" descr="scikit-learn homepage">
            <a:extLst>
              <a:ext uri="{FF2B5EF4-FFF2-40B4-BE49-F238E27FC236}">
                <a16:creationId xmlns:a16="http://schemas.microsoft.com/office/drawing/2014/main" id="{5DC5FA8C-370E-D695-86AF-75878462D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838200"/>
            <a:ext cx="2032000" cy="73660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gpjax from github.com">
            <a:extLst>
              <a:ext uri="{FF2B5EF4-FFF2-40B4-BE49-F238E27FC236}">
                <a16:creationId xmlns:a16="http://schemas.microsoft.com/office/drawing/2014/main" id="{A822E67C-621F-A3F2-98B8-65F06DD4E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4127500"/>
            <a:ext cx="23368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logo with lines and dots&#10;&#10;AI-generated content may be incorrect.">
            <a:extLst>
              <a:ext uri="{FF2B5EF4-FFF2-40B4-BE49-F238E27FC236}">
                <a16:creationId xmlns:a16="http://schemas.microsoft.com/office/drawing/2014/main" id="{0359C7C0-3512-9617-9E31-FAE3362FF40B}"/>
              </a:ext>
            </a:extLst>
          </p:cNvPr>
          <p:cNvPicPr>
            <a:picLocks noChangeAspect="1"/>
          </p:cNvPicPr>
          <p:nvPr/>
        </p:nvPicPr>
        <p:blipFill>
          <a:blip r:embed="rId4"/>
          <a:stretch>
            <a:fillRect/>
          </a:stretch>
        </p:blipFill>
        <p:spPr>
          <a:xfrm>
            <a:off x="7092950" y="2049086"/>
            <a:ext cx="3543300" cy="2324100"/>
          </a:xfrm>
          <a:prstGeom prst="rect">
            <a:avLst/>
          </a:prstGeom>
        </p:spPr>
      </p:pic>
    </p:spTree>
    <p:extLst>
      <p:ext uri="{BB962C8B-B14F-4D97-AF65-F5344CB8AC3E}">
        <p14:creationId xmlns:p14="http://schemas.microsoft.com/office/powerpoint/2010/main" val="3287325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33D78A93-B9CD-4BC7-802F-9D8197BD43B1}"/>
              </a:ext>
            </a:extLst>
          </p:cNvPr>
          <p:cNvSpPr>
            <a:spLocks noGrp="1"/>
          </p:cNvSpPr>
          <p:nvPr>
            <p:ph idx="1"/>
          </p:nvPr>
        </p:nvSpPr>
        <p:spPr>
          <a:xfrm>
            <a:off x="714278" y="390246"/>
            <a:ext cx="4310948" cy="556514"/>
          </a:xfrm>
        </p:spPr>
        <p:txBody>
          <a:bodyPr>
            <a:noAutofit/>
          </a:bodyPr>
          <a:lstStyle/>
          <a:p>
            <a:pPr marL="0" indent="0" algn="ctr">
              <a:buNone/>
            </a:pPr>
            <a:r>
              <a:rPr lang="en-GB" sz="3200" dirty="0">
                <a:solidFill>
                  <a:schemeClr val="tx1"/>
                </a:solidFill>
                <a:latin typeface="Arial Narrow" panose="020B0606020202030204" pitchFamily="34" charset="0"/>
                <a:ea typeface="Microsoft Sans Serif" panose="020B0604020202020204" pitchFamily="34" charset="0"/>
                <a:cs typeface="Microsoft Sans Serif" panose="020B0604020202020204" pitchFamily="34" charset="0"/>
              </a:rPr>
              <a:t>Acknowledgements</a:t>
            </a:r>
          </a:p>
        </p:txBody>
      </p:sp>
      <p:pic>
        <p:nvPicPr>
          <p:cNvPr id="8" name="Marcador de contenido 8">
            <a:extLst>
              <a:ext uri="{FF2B5EF4-FFF2-40B4-BE49-F238E27FC236}">
                <a16:creationId xmlns:a16="http://schemas.microsoft.com/office/drawing/2014/main" id="{9F91923C-3102-4AF0-A72A-914FFFEDA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37" y="5342592"/>
            <a:ext cx="2466415" cy="819951"/>
          </a:xfrm>
          <a:prstGeom prst="rect">
            <a:avLst/>
          </a:prstGeom>
        </p:spPr>
      </p:pic>
      <p:pic>
        <p:nvPicPr>
          <p:cNvPr id="4" name="Imagen 3">
            <a:extLst>
              <a:ext uri="{FF2B5EF4-FFF2-40B4-BE49-F238E27FC236}">
                <a16:creationId xmlns:a16="http://schemas.microsoft.com/office/drawing/2014/main" id="{3B8ABC8E-D4F6-451A-84DE-5E15747EA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66" y="1840751"/>
            <a:ext cx="4394922" cy="922762"/>
          </a:xfrm>
          <a:prstGeom prst="rect">
            <a:avLst/>
          </a:prstGeom>
        </p:spPr>
      </p:pic>
      <p:pic>
        <p:nvPicPr>
          <p:cNvPr id="6" name="Imagen 5">
            <a:extLst>
              <a:ext uri="{FF2B5EF4-FFF2-40B4-BE49-F238E27FC236}">
                <a16:creationId xmlns:a16="http://schemas.microsoft.com/office/drawing/2014/main" id="{63E14980-8D53-479C-9BEE-3FC2BA4CE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32" y="3317425"/>
            <a:ext cx="3130998" cy="1471254"/>
          </a:xfrm>
          <a:prstGeom prst="rect">
            <a:avLst/>
          </a:prstGeom>
        </p:spPr>
      </p:pic>
      <p:sp>
        <p:nvSpPr>
          <p:cNvPr id="7" name="CuadroTexto 6">
            <a:extLst>
              <a:ext uri="{FF2B5EF4-FFF2-40B4-BE49-F238E27FC236}">
                <a16:creationId xmlns:a16="http://schemas.microsoft.com/office/drawing/2014/main" id="{C88939AF-0494-4F65-AA01-B111E7DAFE89}"/>
              </a:ext>
            </a:extLst>
          </p:cNvPr>
          <p:cNvSpPr txBox="1"/>
          <p:nvPr/>
        </p:nvSpPr>
        <p:spPr>
          <a:xfrm>
            <a:off x="5192960" y="1467729"/>
            <a:ext cx="6489703" cy="5170646"/>
          </a:xfrm>
          <a:prstGeom prst="rect">
            <a:avLst/>
          </a:prstGeom>
          <a:noFill/>
        </p:spPr>
        <p:txBody>
          <a:bodyPr wrap="square" rtlCol="0">
            <a:spAutoFit/>
          </a:bodyPr>
          <a:lstStyle/>
          <a:p>
            <a:pPr algn="just"/>
            <a:r>
              <a:rPr lang="en-US" sz="2200" dirty="0">
                <a:solidFill>
                  <a:srgbClr val="000000"/>
                </a:solidFill>
                <a:latin typeface="Arial Narrow" panose="020B0606020202030204" pitchFamily="34" charset="0"/>
              </a:rPr>
              <a:t>• This work is based upon work from COST Action </a:t>
            </a:r>
            <a:r>
              <a:rPr lang="en-GB" sz="2200" dirty="0">
                <a:solidFill>
                  <a:srgbClr val="000000"/>
                </a:solidFill>
                <a:latin typeface="Arial Narrow" panose="020B0606020202030204" pitchFamily="34" charset="0"/>
              </a:rPr>
              <a:t>CA21126 - Carbon molecular nanostructures in space </a:t>
            </a:r>
            <a:r>
              <a:rPr lang="en-US" sz="2200" dirty="0">
                <a:solidFill>
                  <a:srgbClr val="000000"/>
                </a:solidFill>
                <a:latin typeface="Arial Narrow" panose="020B0606020202030204" pitchFamily="34" charset="0"/>
              </a:rPr>
              <a:t>(</a:t>
            </a:r>
            <a:r>
              <a:rPr lang="en-US" sz="2200" dirty="0" err="1">
                <a:solidFill>
                  <a:srgbClr val="000000"/>
                </a:solidFill>
                <a:latin typeface="Arial Narrow" panose="020B0606020202030204" pitchFamily="34" charset="0"/>
              </a:rPr>
              <a:t>NanoSpace</a:t>
            </a:r>
            <a:r>
              <a:rPr lang="en-US" sz="2200" dirty="0">
                <a:solidFill>
                  <a:srgbClr val="000000"/>
                </a:solidFill>
                <a:latin typeface="Arial Narrow" panose="020B0606020202030204" pitchFamily="34" charset="0"/>
              </a:rPr>
              <a:t>), supported by COST (European </a:t>
            </a:r>
            <a:r>
              <a:rPr lang="en-GB" sz="2200" dirty="0">
                <a:solidFill>
                  <a:srgbClr val="000000"/>
                </a:solidFill>
                <a:latin typeface="Arial Narrow" panose="020B0606020202030204" pitchFamily="34" charset="0"/>
              </a:rPr>
              <a:t>Cooperation in Science &amp; Technology).</a:t>
            </a:r>
          </a:p>
          <a:p>
            <a:pPr algn="just"/>
            <a:endParaRPr lang="en-GB" sz="2200" dirty="0">
              <a:solidFill>
                <a:srgbClr val="000000"/>
              </a:solidFill>
              <a:latin typeface="Arial Narrow" panose="020B0606020202030204" pitchFamily="34" charset="0"/>
            </a:endParaRPr>
          </a:p>
          <a:p>
            <a:pPr algn="just"/>
            <a:r>
              <a:rPr lang="en-US" sz="2200" dirty="0">
                <a:solidFill>
                  <a:srgbClr val="000000"/>
                </a:solidFill>
                <a:latin typeface="Arial Narrow" panose="020B0606020202030204" pitchFamily="34" charset="0"/>
              </a:rPr>
              <a:t>• COST (European Cooperation in Science &amp;</a:t>
            </a:r>
          </a:p>
          <a:p>
            <a:pPr algn="just"/>
            <a:r>
              <a:rPr lang="en-US" sz="2200" dirty="0">
                <a:solidFill>
                  <a:srgbClr val="000000"/>
                </a:solidFill>
                <a:latin typeface="Arial Narrow" panose="020B0606020202030204" pitchFamily="34" charset="0"/>
              </a:rPr>
              <a:t>Technology) is a funding agency for research and innovation networks. Our Actions help connect research initiatives across Europe and enable scientists to grow their ideas by sharing them with their peers. This boosts their research, career and </a:t>
            </a:r>
            <a:r>
              <a:rPr lang="en-GB" sz="2200" dirty="0">
                <a:solidFill>
                  <a:srgbClr val="000000"/>
                </a:solidFill>
                <a:latin typeface="Arial Narrow" panose="020B0606020202030204" pitchFamily="34" charset="0"/>
              </a:rPr>
              <a:t>innovation.</a:t>
            </a:r>
          </a:p>
          <a:p>
            <a:pPr algn="just"/>
            <a:endParaRPr lang="en-GB" sz="2200" dirty="0">
              <a:solidFill>
                <a:srgbClr val="000000"/>
              </a:solidFill>
              <a:latin typeface="Arial Narrow" panose="020B0606020202030204" pitchFamily="34" charset="0"/>
            </a:endParaRP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www.cost.eu</a:t>
            </a: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https://www.cost.eu/actions/CA21126/</a:t>
            </a:r>
          </a:p>
          <a:p>
            <a:r>
              <a:rPr lang="en-GB" sz="2200" dirty="0">
                <a:solidFill>
                  <a:srgbClr val="000000"/>
                </a:solidFill>
                <a:latin typeface="Arial Narrow" panose="020B0606020202030204" pitchFamily="34" charset="0"/>
              </a:rPr>
              <a:t>• </a:t>
            </a:r>
            <a:r>
              <a:rPr lang="en-GB" sz="2200" dirty="0">
                <a:solidFill>
                  <a:srgbClr val="467986"/>
                </a:solidFill>
                <a:latin typeface="Arial Narrow" panose="020B0606020202030204" pitchFamily="34" charset="0"/>
              </a:rPr>
              <a:t>https://research.iac.es/proyecto/nanospace/</a:t>
            </a:r>
            <a:endParaRPr lang="en-GB" sz="2200" dirty="0">
              <a:solidFill>
                <a:prstClr val="black"/>
              </a:solidFill>
              <a:latin typeface="Arial Narrow" panose="020B0606020202030204" pitchFamily="34" charset="0"/>
            </a:endParaRPr>
          </a:p>
        </p:txBody>
      </p:sp>
    </p:spTree>
    <p:extLst>
      <p:ext uri="{BB962C8B-B14F-4D97-AF65-F5344CB8AC3E}">
        <p14:creationId xmlns:p14="http://schemas.microsoft.com/office/powerpoint/2010/main" val="2496170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ED5B3-C98B-E7CA-EC46-30ADAEB1855D}"/>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737E543-46AA-386C-DA41-D274C8C8A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114" y="2246265"/>
            <a:ext cx="6350000" cy="406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537F27-8A49-C014-6358-695D55391CAB}"/>
                  </a:ext>
                </a:extLst>
              </p:cNvPr>
              <p:cNvSpPr txBox="1"/>
              <p:nvPr/>
            </p:nvSpPr>
            <p:spPr>
              <a:xfrm>
                <a:off x="2645229" y="1045936"/>
                <a:ext cx="6096000" cy="1200329"/>
              </a:xfrm>
              <a:prstGeom prst="rect">
                <a:avLst/>
              </a:prstGeom>
              <a:noFill/>
            </p:spPr>
            <p:txBody>
              <a:bodyPr wrap="square">
                <a:spAutoFit/>
              </a:bodyPr>
              <a:lstStyle/>
              <a:p>
                <a:r>
                  <a:rPr lang="en-GB" b="1" dirty="0"/>
                  <a:t>Gaussian distribution</a:t>
                </a:r>
              </a:p>
              <a:p>
                <a:pPr marL="285750" indent="-285750">
                  <a:buFont typeface="Wingdings" pitchFamily="2" charset="2"/>
                  <a:buChar char="Ø"/>
                </a:pPr>
                <a:r>
                  <a:rPr lang="en-GB" dirty="0"/>
                  <a:t>Normal distribution with the familiar bell shape parameterized by the mean </a:t>
                </a:r>
                <a14:m>
                  <m:oMath xmlns:m="http://schemas.openxmlformats.org/officeDocument/2006/math">
                    <m:r>
                      <a:rPr lang="da-DK" b="0" i="1" smtClean="0">
                        <a:latin typeface="Cambria Math" panose="02040503050406030204" pitchFamily="18" charset="0"/>
                      </a:rPr>
                      <m:t>𝜇</m:t>
                    </m:r>
                  </m:oMath>
                </a14:m>
                <a:r>
                  <a:rPr lang="en-GB" dirty="0"/>
                  <a:t> and the variance </a:t>
                </a:r>
                <a14:m>
                  <m:oMath xmlns:m="http://schemas.openxmlformats.org/officeDocument/2006/math">
                    <m:r>
                      <a:rPr lang="da-DK" b="0" i="1" smtClean="0">
                        <a:latin typeface="Cambria Math" panose="02040503050406030204" pitchFamily="18" charset="0"/>
                      </a:rPr>
                      <m:t>𝜎</m:t>
                    </m:r>
                  </m:oMath>
                </a14:m>
                <a:r>
                  <a:rPr lang="en-GB" dirty="0"/>
                  <a:t>.</a:t>
                </a:r>
              </a:p>
              <a:p>
                <a:endParaRPr lang="en-GB" dirty="0"/>
              </a:p>
            </p:txBody>
          </p:sp>
        </mc:Choice>
        <mc:Fallback xmlns="">
          <p:sp>
            <p:nvSpPr>
              <p:cNvPr id="7" name="TextBox 6">
                <a:extLst>
                  <a:ext uri="{FF2B5EF4-FFF2-40B4-BE49-F238E27FC236}">
                    <a16:creationId xmlns:a16="http://schemas.microsoft.com/office/drawing/2014/main" id="{12537F27-8A49-C014-6358-695D55391CAB}"/>
                  </a:ext>
                </a:extLst>
              </p:cNvPr>
              <p:cNvSpPr txBox="1">
                <a:spLocks noRot="1" noChangeAspect="1" noMove="1" noResize="1" noEditPoints="1" noAdjustHandles="1" noChangeArrowheads="1" noChangeShapeType="1" noTextEdit="1"/>
              </p:cNvSpPr>
              <p:nvPr/>
            </p:nvSpPr>
            <p:spPr>
              <a:xfrm>
                <a:off x="2645229" y="1045936"/>
                <a:ext cx="6096000" cy="1200329"/>
              </a:xfrm>
              <a:prstGeom prst="rect">
                <a:avLst/>
              </a:prstGeom>
              <a:blipFill>
                <a:blip r:embed="rId3"/>
                <a:stretch>
                  <a:fillRect l="-832" t="-2105"/>
                </a:stretch>
              </a:blipFill>
            </p:spPr>
            <p:txBody>
              <a:bodyPr/>
              <a:lstStyle/>
              <a:p>
                <a:r>
                  <a:rPr lang="en-DK">
                    <a:noFill/>
                  </a:rPr>
                  <a:t> </a:t>
                </a:r>
              </a:p>
            </p:txBody>
          </p:sp>
        </mc:Fallback>
      </mc:AlternateContent>
      <p:sp>
        <p:nvSpPr>
          <p:cNvPr id="2" name="Slide Number Placeholder 1">
            <a:extLst>
              <a:ext uri="{FF2B5EF4-FFF2-40B4-BE49-F238E27FC236}">
                <a16:creationId xmlns:a16="http://schemas.microsoft.com/office/drawing/2014/main" id="{8365F235-2D5A-5D26-415A-0520A1223574}"/>
              </a:ext>
            </a:extLst>
          </p:cNvPr>
          <p:cNvSpPr>
            <a:spLocks noGrp="1"/>
          </p:cNvSpPr>
          <p:nvPr>
            <p:ph type="sldNum" sz="quarter" idx="12"/>
          </p:nvPr>
        </p:nvSpPr>
        <p:spPr/>
        <p:txBody>
          <a:bodyPr/>
          <a:lstStyle/>
          <a:p>
            <a:fld id="{1D577350-AC76-F346-A529-4661B3C80334}" type="slidenum">
              <a:rPr lang="en-DK" smtClean="0"/>
              <a:t>7</a:t>
            </a:fld>
            <a:endParaRPr lang="en-DK"/>
          </a:p>
        </p:txBody>
      </p:sp>
      <p:sp>
        <p:nvSpPr>
          <p:cNvPr id="3" name="Footer Placeholder 2">
            <a:extLst>
              <a:ext uri="{FF2B5EF4-FFF2-40B4-BE49-F238E27FC236}">
                <a16:creationId xmlns:a16="http://schemas.microsoft.com/office/drawing/2014/main" id="{6EB42402-E7CB-E688-3E1D-F866403E97C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014207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undefined">
            <a:extLst>
              <a:ext uri="{FF2B5EF4-FFF2-40B4-BE49-F238E27FC236}">
                <a16:creationId xmlns:a16="http://schemas.microsoft.com/office/drawing/2014/main" id="{CF84BE3F-752D-8274-98C6-32D0E9FF0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660" y="2107976"/>
            <a:ext cx="5947455" cy="4499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BE428A-DE0C-B5F3-F19B-9FCC2D785067}"/>
                  </a:ext>
                </a:extLst>
              </p:cNvPr>
              <p:cNvSpPr txBox="1"/>
              <p:nvPr/>
            </p:nvSpPr>
            <p:spPr>
              <a:xfrm>
                <a:off x="3048000" y="1021807"/>
                <a:ext cx="609600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A distribution over vectors,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xmlns="">
          <p:sp>
            <p:nvSpPr>
              <p:cNvPr id="6" name="TextBox 5">
                <a:extLst>
                  <a:ext uri="{FF2B5EF4-FFF2-40B4-BE49-F238E27FC236}">
                    <a16:creationId xmlns:a16="http://schemas.microsoft.com/office/drawing/2014/main" id="{11BE428A-DE0C-B5F3-F19B-9FCC2D785067}"/>
                  </a:ext>
                </a:extLst>
              </p:cNvPr>
              <p:cNvSpPr txBox="1">
                <a:spLocks noRot="1" noChangeAspect="1" noMove="1" noResize="1" noEditPoints="1" noAdjustHandles="1" noChangeArrowheads="1" noChangeShapeType="1" noTextEdit="1"/>
              </p:cNvSpPr>
              <p:nvPr/>
            </p:nvSpPr>
            <p:spPr>
              <a:xfrm>
                <a:off x="3048000" y="1021807"/>
                <a:ext cx="6096000" cy="1200329"/>
              </a:xfrm>
              <a:prstGeom prst="rect">
                <a:avLst/>
              </a:prstGeom>
              <a:blipFill>
                <a:blip r:embed="rId3"/>
                <a:stretch>
                  <a:fillRect l="-833" t="-2083"/>
                </a:stretch>
              </a:blipFill>
            </p:spPr>
            <p:txBody>
              <a:bodyPr/>
              <a:lstStyle/>
              <a:p>
                <a:r>
                  <a:rPr lang="en-DK">
                    <a:noFill/>
                  </a:rPr>
                  <a:t> </a:t>
                </a:r>
              </a:p>
            </p:txBody>
          </p:sp>
        </mc:Fallback>
      </mc:AlternateContent>
      <p:sp>
        <p:nvSpPr>
          <p:cNvPr id="7" name="Slide Number Placeholder 6">
            <a:extLst>
              <a:ext uri="{FF2B5EF4-FFF2-40B4-BE49-F238E27FC236}">
                <a16:creationId xmlns:a16="http://schemas.microsoft.com/office/drawing/2014/main" id="{0ACD68A9-83E5-B588-6FC8-80C5C9575C24}"/>
              </a:ext>
            </a:extLst>
          </p:cNvPr>
          <p:cNvSpPr>
            <a:spLocks noGrp="1"/>
          </p:cNvSpPr>
          <p:nvPr>
            <p:ph type="sldNum" sz="quarter" idx="12"/>
          </p:nvPr>
        </p:nvSpPr>
        <p:spPr/>
        <p:txBody>
          <a:bodyPr/>
          <a:lstStyle/>
          <a:p>
            <a:fld id="{1D577350-AC76-F346-A529-4661B3C80334}" type="slidenum">
              <a:rPr lang="en-DK" smtClean="0"/>
              <a:t>8</a:t>
            </a:fld>
            <a:endParaRPr lang="en-DK"/>
          </a:p>
        </p:txBody>
      </p:sp>
      <p:sp>
        <p:nvSpPr>
          <p:cNvPr id="8" name="Footer Placeholder 7">
            <a:extLst>
              <a:ext uri="{FF2B5EF4-FFF2-40B4-BE49-F238E27FC236}">
                <a16:creationId xmlns:a16="http://schemas.microsoft.com/office/drawing/2014/main" id="{387EE7FF-39BD-D90F-C657-A3666466783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647139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22E8C8E-1F78-20EC-92C3-AFD0D816E887}"/>
                  </a:ext>
                </a:extLst>
              </p:cNvPr>
              <p:cNvSpPr txBox="1"/>
              <p:nvPr/>
            </p:nvSpPr>
            <p:spPr>
              <a:xfrm>
                <a:off x="685799" y="1762035"/>
                <a:ext cx="508363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Multivariate normal distribution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xmlns="">
          <p:sp>
            <p:nvSpPr>
              <p:cNvPr id="4" name="TextBox 3">
                <a:extLst>
                  <a:ext uri="{FF2B5EF4-FFF2-40B4-BE49-F238E27FC236}">
                    <a16:creationId xmlns:a16="http://schemas.microsoft.com/office/drawing/2014/main" id="{E22E8C8E-1F78-20EC-92C3-AFD0D816E887}"/>
                  </a:ext>
                </a:extLst>
              </p:cNvPr>
              <p:cNvSpPr txBox="1">
                <a:spLocks noRot="1" noChangeAspect="1" noMove="1" noResize="1" noEditPoints="1" noAdjustHandles="1" noChangeArrowheads="1" noChangeShapeType="1" noTextEdit="1"/>
              </p:cNvSpPr>
              <p:nvPr/>
            </p:nvSpPr>
            <p:spPr>
              <a:xfrm>
                <a:off x="685799" y="1762035"/>
                <a:ext cx="5083630" cy="1200329"/>
              </a:xfrm>
              <a:prstGeom prst="rect">
                <a:avLst/>
              </a:prstGeom>
              <a:blipFill>
                <a:blip r:embed="rId2"/>
                <a:stretch>
                  <a:fillRect l="-995" t="-2083" r="-746"/>
                </a:stretch>
              </a:blipFill>
            </p:spPr>
            <p:txBody>
              <a:bodyPr/>
              <a:lstStyle/>
              <a:p>
                <a:r>
                  <a:rPr lang="en-DK">
                    <a:noFill/>
                  </a:rPr>
                  <a:t> </a:t>
                </a:r>
              </a:p>
            </p:txBody>
          </p:sp>
        </mc:Fallback>
      </mc:AlternateContent>
      <p:sp>
        <p:nvSpPr>
          <p:cNvPr id="5" name="TextBox 4">
            <a:extLst>
              <a:ext uri="{FF2B5EF4-FFF2-40B4-BE49-F238E27FC236}">
                <a16:creationId xmlns:a16="http://schemas.microsoft.com/office/drawing/2014/main" id="{8B69B6A2-656F-36C7-AF4B-FB1601130BB0}"/>
              </a:ext>
            </a:extLst>
          </p:cNvPr>
          <p:cNvSpPr txBox="1"/>
          <p:nvPr/>
        </p:nvSpPr>
        <p:spPr>
          <a:xfrm>
            <a:off x="6422573" y="1762035"/>
            <a:ext cx="4892749"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p:txBody>
      </p:sp>
      <p:sp>
        <p:nvSpPr>
          <p:cNvPr id="7" name="TextBox 6">
            <a:extLst>
              <a:ext uri="{FF2B5EF4-FFF2-40B4-BE49-F238E27FC236}">
                <a16:creationId xmlns:a16="http://schemas.microsoft.com/office/drawing/2014/main" id="{365DE600-85E8-F57C-C40F-840BBFEA2A1E}"/>
              </a:ext>
            </a:extLst>
          </p:cNvPr>
          <p:cNvSpPr txBox="1"/>
          <p:nvPr/>
        </p:nvSpPr>
        <p:spPr>
          <a:xfrm>
            <a:off x="3048001" y="4055907"/>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164C0D7C-00EC-C6B9-D995-9C4E4F4D7D94}"/>
              </a:ext>
            </a:extLst>
          </p:cNvPr>
          <p:cNvCxnSpPr>
            <a:stCxn id="4" idx="2"/>
          </p:cNvCxnSpPr>
          <p:nvPr/>
        </p:nvCxnSpPr>
        <p:spPr>
          <a:xfrm>
            <a:off x="3227614" y="2962364"/>
            <a:ext cx="918394" cy="934722"/>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51F455-F002-4FBE-9933-105733B02536}"/>
              </a:ext>
            </a:extLst>
          </p:cNvPr>
          <p:cNvCxnSpPr>
            <a:cxnSpLocks/>
          </p:cNvCxnSpPr>
          <p:nvPr/>
        </p:nvCxnSpPr>
        <p:spPr>
          <a:xfrm flipH="1">
            <a:off x="5943600" y="2802093"/>
            <a:ext cx="1099457" cy="1093544"/>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Slide Number Placeholder 12">
            <a:extLst>
              <a:ext uri="{FF2B5EF4-FFF2-40B4-BE49-F238E27FC236}">
                <a16:creationId xmlns:a16="http://schemas.microsoft.com/office/drawing/2014/main" id="{0B291346-6C95-6891-0AF1-CCFB649F7863}"/>
              </a:ext>
            </a:extLst>
          </p:cNvPr>
          <p:cNvSpPr>
            <a:spLocks noGrp="1"/>
          </p:cNvSpPr>
          <p:nvPr>
            <p:ph type="sldNum" sz="quarter" idx="12"/>
          </p:nvPr>
        </p:nvSpPr>
        <p:spPr/>
        <p:txBody>
          <a:bodyPr/>
          <a:lstStyle/>
          <a:p>
            <a:fld id="{1D577350-AC76-F346-A529-4661B3C80334}" type="slidenum">
              <a:rPr lang="en-DK" smtClean="0"/>
              <a:t>9</a:t>
            </a:fld>
            <a:endParaRPr lang="en-DK"/>
          </a:p>
        </p:txBody>
      </p:sp>
      <p:sp>
        <p:nvSpPr>
          <p:cNvPr id="14" name="Footer Placeholder 13">
            <a:extLst>
              <a:ext uri="{FF2B5EF4-FFF2-40B4-BE49-F238E27FC236}">
                <a16:creationId xmlns:a16="http://schemas.microsoft.com/office/drawing/2014/main" id="{25E1360B-2957-E703-AE85-EDE647530D7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40240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9554</TotalTime>
  <Words>2926</Words>
  <Application>Microsoft Macintosh PowerPoint</Application>
  <PresentationFormat>Widescreen</PresentationFormat>
  <Paragraphs>543</Paragraphs>
  <Slides>67</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67</vt:i4>
      </vt:variant>
    </vt:vector>
  </HeadingPairs>
  <TitlesOfParts>
    <vt:vector size="81" baseType="lpstr">
      <vt:lpstr>-apple-system</vt:lpstr>
      <vt:lpstr>Aptos</vt:lpstr>
      <vt:lpstr>Aptos Display</vt:lpstr>
      <vt:lpstr>Arial</vt:lpstr>
      <vt:lpstr>Arial Narrow</vt:lpstr>
      <vt:lpstr>AU Passata</vt:lpstr>
      <vt:lpstr>Calibri</vt:lpstr>
      <vt:lpstr>Cambria Math</vt:lpstr>
      <vt:lpstr>Helvetica</vt:lpstr>
      <vt:lpstr>Noto Sans</vt:lpstr>
      <vt:lpstr>Open Sans</vt:lpstr>
      <vt:lpstr>Verdana</vt:lpstr>
      <vt:lpstr>Wingdings</vt:lpstr>
      <vt:lpstr>Office Theme</vt:lpstr>
      <vt:lpstr>Gaussian Processes &amp; Regressors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Processes &amp; Regressors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Processes &amp; Regressors For Materials Science / Astrochemistry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Mads-Peter Verner Christiansen</dc:creator>
  <cp:lastModifiedBy>Mads-Peter Verner Christiansen</cp:lastModifiedBy>
  <cp:revision>14</cp:revision>
  <dcterms:created xsi:type="dcterms:W3CDTF">2025-07-22T21:02:01Z</dcterms:created>
  <dcterms:modified xsi:type="dcterms:W3CDTF">2025-08-01T22:05:48Z</dcterms:modified>
</cp:coreProperties>
</file>